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Lst>
  <p:notesMasterIdLst>
    <p:notesMasterId r:id="rId19"/>
  </p:notesMasterIdLst>
  <p:sldIdLst>
    <p:sldId id="256" r:id="rId3"/>
    <p:sldId id="257" r:id="rId4"/>
    <p:sldId id="258" r:id="rId5"/>
    <p:sldId id="276" r:id="rId6"/>
    <p:sldId id="260" r:id="rId7"/>
    <p:sldId id="261" r:id="rId8"/>
    <p:sldId id="262" r:id="rId9"/>
    <p:sldId id="263" r:id="rId10"/>
    <p:sldId id="264" r:id="rId11"/>
    <p:sldId id="265" r:id="rId12"/>
    <p:sldId id="266" r:id="rId13"/>
    <p:sldId id="267" r:id="rId14"/>
    <p:sldId id="268" r:id="rId15"/>
    <p:sldId id="269" r:id="rId16"/>
    <p:sldId id="272" r:id="rId17"/>
    <p:sldId id="274"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iQk+WssNmfBgfg3xZSJmka1ysYU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AB3CB2-E595-4D27-AFCE-CDB2342AD255}">
  <a:tblStyle styleId="{9BAB3CB2-E595-4D27-AFCE-CDB2342AD255}"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2768" autoAdjust="0"/>
  </p:normalViewPr>
  <p:slideViewPr>
    <p:cSldViewPr snapToGrid="0">
      <p:cViewPr varScale="1">
        <p:scale>
          <a:sx n="40" d="100"/>
          <a:sy n="40" d="100"/>
        </p:scale>
        <p:origin x="171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Helo</a:t>
            </a:r>
            <a:r>
              <a:rPr lang="en-US" dirty="0"/>
              <a:t> </a:t>
            </a:r>
            <a:r>
              <a:rPr lang="en-US" dirty="0" err="1"/>
              <a:t>Everyone..We</a:t>
            </a:r>
            <a:r>
              <a:rPr lang="en-US" dirty="0"/>
              <a:t> r group 13 &amp; </a:t>
            </a:r>
            <a:r>
              <a:rPr lang="en-US" dirty="0" err="1"/>
              <a:t>Im</a:t>
            </a:r>
            <a:r>
              <a:rPr lang="en-US" dirty="0"/>
              <a:t> Sagar P…</a:t>
            </a:r>
          </a:p>
          <a:p>
            <a:pPr marL="0" lvl="0" indent="0" algn="l" rtl="0">
              <a:lnSpc>
                <a:spcPct val="100000"/>
              </a:lnSpc>
              <a:spcBef>
                <a:spcPts val="0"/>
              </a:spcBef>
              <a:spcAft>
                <a:spcPts val="0"/>
              </a:spcAft>
              <a:buSzPts val="1100"/>
              <a:buNone/>
            </a:pPr>
            <a:r>
              <a:rPr lang="en-US" dirty="0" err="1"/>
              <a:t>Im</a:t>
            </a:r>
            <a:r>
              <a:rPr lang="en-US" dirty="0"/>
              <a:t> Here to give u an introduction about our </a:t>
            </a:r>
            <a:r>
              <a:rPr lang="en-US" dirty="0" err="1"/>
              <a:t>ptoject</a:t>
            </a:r>
            <a:r>
              <a:rPr lang="en-US" dirty="0"/>
              <a:t> </a:t>
            </a:r>
            <a:r>
              <a:rPr lang="en-US" dirty="0" err="1"/>
              <a:t>Seniment</a:t>
            </a:r>
            <a:r>
              <a:rPr lang="en-US" dirty="0"/>
              <a:t> analysis for stimulus check using </a:t>
            </a:r>
            <a:r>
              <a:rPr lang="en-US" dirty="0" err="1"/>
              <a:t>twiter</a:t>
            </a:r>
            <a:r>
              <a:rPr lang="en-US" dirty="0"/>
              <a:t> scarping</a:t>
            </a:r>
            <a:endParaRPr dirty="0"/>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 name="Google Shape;3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1" name="Google Shape;43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3" name="Google Shape;4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Thank you Ami!</a:t>
            </a:r>
          </a:p>
          <a:p>
            <a:pPr marL="0" lvl="0" indent="0" algn="l" rtl="0">
              <a:lnSpc>
                <a:spcPct val="100000"/>
              </a:lnSpc>
              <a:spcBef>
                <a:spcPts val="0"/>
              </a:spcBef>
              <a:spcAft>
                <a:spcPts val="0"/>
              </a:spcAft>
              <a:buSzPts val="1100"/>
              <a:buNone/>
            </a:pPr>
            <a:r>
              <a:rPr lang="en-US" dirty="0"/>
              <a:t>Finally, we are here at the end of presentation. </a:t>
            </a:r>
          </a:p>
          <a:p>
            <a:pPr marL="0" lvl="0" indent="0" algn="l" rtl="0">
              <a:lnSpc>
                <a:spcPct val="100000"/>
              </a:lnSpc>
              <a:spcBef>
                <a:spcPts val="0"/>
              </a:spcBef>
              <a:spcAft>
                <a:spcPts val="0"/>
              </a:spcAft>
              <a:buSzPts val="1100"/>
              <a:buNone/>
            </a:pPr>
            <a:r>
              <a:rPr lang="en-US" dirty="0"/>
              <a:t>Here comes the inferences part from the sentiment analysis.</a:t>
            </a:r>
          </a:p>
          <a:p>
            <a:pPr marL="0" lvl="0" indent="0" algn="l" rtl="0">
              <a:lnSpc>
                <a:spcPct val="100000"/>
              </a:lnSpc>
              <a:spcBef>
                <a:spcPts val="0"/>
              </a:spcBef>
              <a:spcAft>
                <a:spcPts val="0"/>
              </a:spcAft>
              <a:buSzPts val="1100"/>
              <a:buNone/>
            </a:pPr>
            <a:r>
              <a:rPr lang="en-US" dirty="0"/>
              <a:t>From trend analysis 41% of people are positive and 21% of people are negative to this stimulus check initiative.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From the </a:t>
            </a:r>
            <a:r>
              <a:rPr lang="en-US" dirty="0" err="1"/>
              <a:t>wordcloud</a:t>
            </a:r>
            <a:r>
              <a:rPr lang="en-US" dirty="0"/>
              <a:t>, more positive keywords are been used when compared to negative keywords. Positive Keywords like help, need, Happy, free, food, benefit, thank indicates that this initiative is really helping people who are in need.</a:t>
            </a:r>
          </a:p>
          <a:p>
            <a:pPr marL="0" lvl="0" indent="0" algn="l" rtl="0">
              <a:lnSpc>
                <a:spcPct val="100000"/>
              </a:lnSpc>
              <a:spcBef>
                <a:spcPts val="0"/>
              </a:spcBef>
              <a:spcAft>
                <a:spcPts val="0"/>
              </a:spcAft>
              <a:buSzPts val="1100"/>
              <a:buNone/>
            </a:pPr>
            <a:r>
              <a:rPr lang="en-US" dirty="0"/>
              <a:t>Hence, from both the trend analysis and the word cloud we can infer  that people are really happy with this initiative and will also be extremely happy if the government can provide the second round of stimulus checks.</a:t>
            </a:r>
          </a:p>
          <a:p>
            <a:pPr marL="0" lvl="0" indent="0" algn="l" rtl="0">
              <a:lnSpc>
                <a:spcPct val="100000"/>
              </a:lnSpc>
              <a:spcBef>
                <a:spcPts val="0"/>
              </a:spcBef>
              <a:spcAft>
                <a:spcPts val="0"/>
              </a:spcAft>
              <a:buSzPts val="1100"/>
              <a:buNone/>
            </a:pPr>
            <a:r>
              <a:rPr lang="en-US" dirty="0"/>
              <a:t>Here we conclude the presentation by thanking everyone in this session.</a:t>
            </a:r>
          </a:p>
        </p:txBody>
      </p:sp>
      <p:sp>
        <p:nvSpPr>
          <p:cNvPr id="559" name="Google Shape;55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Thank you Ami!</a:t>
            </a:r>
          </a:p>
          <a:p>
            <a:pPr marL="0" lvl="0" indent="0" algn="l" rtl="0">
              <a:lnSpc>
                <a:spcPct val="100000"/>
              </a:lnSpc>
              <a:spcBef>
                <a:spcPts val="0"/>
              </a:spcBef>
              <a:spcAft>
                <a:spcPts val="0"/>
              </a:spcAft>
              <a:buSzPts val="1100"/>
              <a:buNone/>
            </a:pPr>
            <a:r>
              <a:rPr lang="en-US" dirty="0"/>
              <a:t>Finally, we are here at the end of presentation. </a:t>
            </a:r>
          </a:p>
          <a:p>
            <a:pPr marL="0" lvl="0" indent="0" algn="l" rtl="0">
              <a:lnSpc>
                <a:spcPct val="100000"/>
              </a:lnSpc>
              <a:spcBef>
                <a:spcPts val="0"/>
              </a:spcBef>
              <a:spcAft>
                <a:spcPts val="0"/>
              </a:spcAft>
              <a:buSzPts val="1100"/>
              <a:buNone/>
            </a:pPr>
            <a:r>
              <a:rPr lang="en-US" dirty="0"/>
              <a:t>Here comes the inferences part from the sentiment analysis.</a:t>
            </a:r>
          </a:p>
          <a:p>
            <a:pPr marL="0" lvl="0" indent="0" algn="l" rtl="0">
              <a:lnSpc>
                <a:spcPct val="100000"/>
              </a:lnSpc>
              <a:spcBef>
                <a:spcPts val="0"/>
              </a:spcBef>
              <a:spcAft>
                <a:spcPts val="0"/>
              </a:spcAft>
              <a:buSzPts val="1100"/>
              <a:buNone/>
            </a:pPr>
            <a:r>
              <a:rPr lang="en-US" dirty="0"/>
              <a:t>From trend analysis 41% of people are positive and 21% of people are negative to this stimulus check initiative.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From the </a:t>
            </a:r>
            <a:r>
              <a:rPr lang="en-US" dirty="0" err="1"/>
              <a:t>wordcloud</a:t>
            </a:r>
            <a:r>
              <a:rPr lang="en-US" dirty="0"/>
              <a:t>, more positive keywords are been used when compared to negative keywords. Positive Keywords like help, need, Happy, free, food, benefit, thank indicates that this initiative is really helping people who are in need.</a:t>
            </a:r>
          </a:p>
          <a:p>
            <a:pPr marL="0" lvl="0" indent="0" algn="l" rtl="0">
              <a:lnSpc>
                <a:spcPct val="100000"/>
              </a:lnSpc>
              <a:spcBef>
                <a:spcPts val="0"/>
              </a:spcBef>
              <a:spcAft>
                <a:spcPts val="0"/>
              </a:spcAft>
              <a:buSzPts val="1100"/>
              <a:buNone/>
            </a:pPr>
            <a:r>
              <a:rPr lang="en-US" dirty="0"/>
              <a:t>Hence, from both the trend analysis and the word cloud we can infer  that people are really happy with this initiative and will also be extremely happy if the government can provide the second round of stimulus checks.</a:t>
            </a:r>
          </a:p>
          <a:p>
            <a:pPr marL="0" lvl="0" indent="0" algn="l" rtl="0">
              <a:lnSpc>
                <a:spcPct val="100000"/>
              </a:lnSpc>
              <a:spcBef>
                <a:spcPts val="0"/>
              </a:spcBef>
              <a:spcAft>
                <a:spcPts val="0"/>
              </a:spcAft>
              <a:buSzPts val="1100"/>
              <a:buNone/>
            </a:pPr>
            <a:r>
              <a:rPr lang="en-US" dirty="0"/>
              <a:t>Here we conclude the presentation by thanking everyone in this session.</a:t>
            </a:r>
            <a:endParaRPr dirty="0"/>
          </a:p>
        </p:txBody>
      </p:sp>
      <p:sp>
        <p:nvSpPr>
          <p:cNvPr id="559" name="Google Shape;55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068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Coming to Introduction</a:t>
            </a:r>
          </a:p>
          <a:p>
            <a:pPr marL="0" lvl="0" indent="0" algn="l" rtl="0">
              <a:lnSpc>
                <a:spcPct val="100000"/>
              </a:lnSpc>
              <a:spcBef>
                <a:spcPts val="0"/>
              </a:spcBef>
              <a:spcAft>
                <a:spcPts val="0"/>
              </a:spcAft>
              <a:buSzPts val="1100"/>
              <a:buNone/>
            </a:pPr>
            <a:r>
              <a:rPr lang="en-US" dirty="0"/>
              <a:t>As we all </a:t>
            </a:r>
            <a:r>
              <a:rPr lang="en-US" dirty="0" err="1"/>
              <a:t>knkow</a:t>
            </a:r>
            <a:r>
              <a:rPr lang="en-US" dirty="0"/>
              <a:t> about </a:t>
            </a:r>
            <a:r>
              <a:rPr lang="en-US" dirty="0" err="1"/>
              <a:t>covid</a:t>
            </a:r>
            <a:r>
              <a:rPr lang="en-US" dirty="0"/>
              <a:t> 19 </a:t>
            </a:r>
            <a:r>
              <a:rPr lang="en-US" dirty="0" err="1"/>
              <a:t>pendamic</a:t>
            </a:r>
            <a:r>
              <a:rPr lang="en-US" dirty="0"/>
              <a:t> and its impact on economy.</a:t>
            </a:r>
          </a:p>
          <a:p>
            <a:pPr marL="0" lvl="0" indent="0" algn="l" rtl="0">
              <a:lnSpc>
                <a:spcPct val="100000"/>
              </a:lnSpc>
              <a:spcBef>
                <a:spcPts val="0"/>
              </a:spcBef>
              <a:spcAft>
                <a:spcPts val="0"/>
              </a:spcAft>
              <a:buSzPts val="1100"/>
              <a:buNone/>
            </a:pPr>
            <a:r>
              <a:rPr lang="en-US" dirty="0"/>
              <a:t>The government had taken an </a:t>
            </a:r>
            <a:r>
              <a:rPr lang="en-US" dirty="0" err="1"/>
              <a:t>iniciative</a:t>
            </a:r>
            <a:r>
              <a:rPr lang="en-US" dirty="0"/>
              <a:t> to </a:t>
            </a:r>
            <a:r>
              <a:rPr lang="en-US" dirty="0" err="1"/>
              <a:t>ptovide</a:t>
            </a:r>
            <a:r>
              <a:rPr lang="en-US" dirty="0"/>
              <a:t> stimulus check to all the eligible us citizens on April 9</a:t>
            </a:r>
            <a:r>
              <a:rPr lang="en-US" baseline="30000" dirty="0"/>
              <a:t>th</a:t>
            </a:r>
            <a:r>
              <a:rPr lang="en-US" dirty="0"/>
              <a:t> .</a:t>
            </a:r>
          </a:p>
          <a:p>
            <a:pPr marL="0" lvl="0" indent="0" algn="l" rtl="0">
              <a:lnSpc>
                <a:spcPct val="100000"/>
              </a:lnSpc>
              <a:spcBef>
                <a:spcPts val="0"/>
              </a:spcBef>
              <a:spcAft>
                <a:spcPts val="0"/>
              </a:spcAft>
              <a:buSzPts val="1100"/>
              <a:buNone/>
            </a:pPr>
            <a:r>
              <a:rPr lang="en-US" dirty="0"/>
              <a:t>Now the goal of our project is to analyze people’s sentiment for this initiative</a:t>
            </a:r>
          </a:p>
          <a:p>
            <a:pPr marL="0" lvl="0" indent="0" algn="l" rtl="0">
              <a:lnSpc>
                <a:spcPct val="100000"/>
              </a:lnSpc>
              <a:spcBef>
                <a:spcPts val="0"/>
              </a:spcBef>
              <a:spcAft>
                <a:spcPts val="0"/>
              </a:spcAft>
              <a:buSzPts val="1100"/>
              <a:buNone/>
            </a:pPr>
            <a:r>
              <a:rPr lang="en-US" dirty="0"/>
              <a:t>To implement this project we have considered scraping twitter data</a:t>
            </a:r>
            <a:endParaRPr dirty="0"/>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Why twitter</a:t>
            </a:r>
          </a:p>
          <a:p>
            <a:pPr marL="0" lvl="0" indent="0" algn="l" rtl="0">
              <a:lnSpc>
                <a:spcPct val="100000"/>
              </a:lnSpc>
              <a:spcBef>
                <a:spcPts val="0"/>
              </a:spcBef>
              <a:spcAft>
                <a:spcPts val="0"/>
              </a:spcAft>
              <a:buSzPts val="1100"/>
              <a:buNone/>
            </a:pPr>
            <a:r>
              <a:rPr lang="en-US" dirty="0"/>
              <a:t>Twitter is the most popular </a:t>
            </a:r>
            <a:r>
              <a:rPr lang="en-US" dirty="0" err="1"/>
              <a:t>socil</a:t>
            </a:r>
            <a:r>
              <a:rPr lang="en-US" dirty="0"/>
              <a:t> media platform where there is liberty to share our personal opinions and thoughts.</a:t>
            </a:r>
          </a:p>
          <a:p>
            <a:pPr marL="0" lvl="0" indent="0" algn="l" rtl="0">
              <a:lnSpc>
                <a:spcPct val="100000"/>
              </a:lnSpc>
              <a:spcBef>
                <a:spcPts val="0"/>
              </a:spcBef>
              <a:spcAft>
                <a:spcPts val="0"/>
              </a:spcAft>
              <a:buSzPts val="1100"/>
              <a:buNone/>
            </a:pPr>
            <a:r>
              <a:rPr lang="en-US" dirty="0"/>
              <a:t>Hence, we have considered Twitter  as the most suitable platform to perform the sentiment analysis. </a:t>
            </a:r>
          </a:p>
          <a:p>
            <a:pPr marL="0" lvl="0" indent="0" algn="l" rtl="0">
              <a:lnSpc>
                <a:spcPct val="100000"/>
              </a:lnSpc>
              <a:spcBef>
                <a:spcPts val="0"/>
              </a:spcBef>
              <a:spcAft>
                <a:spcPts val="0"/>
              </a:spcAft>
              <a:buSzPts val="1100"/>
              <a:buNone/>
            </a:pPr>
            <a:r>
              <a:rPr lang="en-US" dirty="0"/>
              <a:t>Let’s know more about data in the next slide.</a:t>
            </a:r>
            <a:endParaRPr dirty="0"/>
          </a:p>
        </p:txBody>
      </p:sp>
      <p:sp>
        <p:nvSpPr>
          <p:cNvPr id="135" name="Google Shape;1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4fbb4e71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data extraction process, we have considered extracting data from twitter for three different time frames.</a:t>
            </a:r>
          </a:p>
          <a:p>
            <a:pPr marL="0" lvl="0" indent="0" algn="l" rtl="0">
              <a:lnSpc>
                <a:spcPct val="100000"/>
              </a:lnSpc>
              <a:spcBef>
                <a:spcPts val="0"/>
              </a:spcBef>
              <a:spcAft>
                <a:spcPts val="0"/>
              </a:spcAft>
              <a:buSzPts val="1100"/>
              <a:buNone/>
            </a:pPr>
            <a:r>
              <a:rPr lang="en-US" dirty="0"/>
              <a:t>We have set the dataset size to 15000 records for each time frame.</a:t>
            </a:r>
          </a:p>
          <a:p>
            <a:pPr marL="0" lvl="0" indent="0" algn="l" rtl="0">
              <a:lnSpc>
                <a:spcPct val="100000"/>
              </a:lnSpc>
              <a:spcBef>
                <a:spcPts val="0"/>
              </a:spcBef>
              <a:spcAft>
                <a:spcPts val="0"/>
              </a:spcAft>
              <a:buSzPts val="1100"/>
              <a:buNone/>
            </a:pPr>
            <a:r>
              <a:rPr lang="en-US" dirty="0"/>
              <a:t>The collected twitter raw data had variables like: Date &amp; Time of the tweet, tweet text.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also had unnecessary content in the data which is not required for sentiment analysis. </a:t>
            </a:r>
          </a:p>
          <a:p>
            <a:pPr marL="0" lvl="0" indent="0" algn="l" rtl="0">
              <a:lnSpc>
                <a:spcPct val="100000"/>
              </a:lnSpc>
              <a:spcBef>
                <a:spcPts val="0"/>
              </a:spcBef>
              <a:spcAft>
                <a:spcPts val="0"/>
              </a:spcAft>
              <a:buSzPts val="1100"/>
              <a:buNone/>
            </a:pPr>
            <a:r>
              <a:rPr lang="en-US" dirty="0"/>
              <a:t>So, The cleaning process will be explained by my teammate Satish </a:t>
            </a:r>
            <a:r>
              <a:rPr lang="en-US" dirty="0" err="1"/>
              <a:t>Pinnuri</a:t>
            </a:r>
            <a:r>
              <a:rPr lang="en-US" dirty="0"/>
              <a:t>.</a:t>
            </a:r>
          </a:p>
        </p:txBody>
      </p:sp>
      <p:sp>
        <p:nvSpPr>
          <p:cNvPr id="167" name="Google Shape;167;g84fbb4e7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3" name="Google Shape;1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792fea830_0_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05" name="Google Shape;205;g7792fea83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792fea830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7" name="Google Shape;237;g7792fea830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792fea830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70" name="Google Shape;270;g7792fea830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
        <p:cNvGrpSpPr/>
        <p:nvPr/>
      </p:nvGrpSpPr>
      <p:grpSpPr>
        <a:xfrm>
          <a:off x="0" y="0"/>
          <a:ext cx="0" cy="0"/>
          <a:chOff x="0" y="0"/>
          <a:chExt cx="0" cy="0"/>
        </a:xfrm>
      </p:grpSpPr>
      <p:sp>
        <p:nvSpPr>
          <p:cNvPr id="18" name="Google Shape;18;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
        <p:cNvGrpSpPr/>
        <p:nvPr/>
      </p:nvGrpSpPr>
      <p:grpSpPr>
        <a:xfrm>
          <a:off x="0" y="0"/>
          <a:ext cx="0" cy="0"/>
          <a:chOff x="0" y="0"/>
          <a:chExt cx="0" cy="0"/>
        </a:xfrm>
      </p:grpSpPr>
      <p:sp>
        <p:nvSpPr>
          <p:cNvPr id="96" name="Google Shape;96;p1"/>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7" name="Google Shape;97;p1"/>
          <p:cNvSpPr/>
          <p:nvPr/>
        </p:nvSpPr>
        <p:spPr>
          <a:xfrm flipH="1">
            <a:off x="2788200" y="0"/>
            <a:ext cx="9403800" cy="6858000"/>
          </a:xfrm>
          <a:prstGeom prst="rect">
            <a:avLst/>
          </a:prstGeom>
          <a:gradFill>
            <a:gsLst>
              <a:gs pos="0">
                <a:srgbClr val="000000">
                  <a:alpha val="0"/>
                </a:srgbClr>
              </a:gs>
              <a:gs pos="30000">
                <a:srgbClr val="000000">
                  <a:alpha val="63529"/>
                </a:srgbClr>
              </a:gs>
              <a:gs pos="58000">
                <a:schemeClr val="dk1"/>
              </a:gs>
              <a:gs pos="100000">
                <a:schemeClr val="dk1"/>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8" name="Google Shape;98;p1"/>
          <p:cNvSpPr txBox="1">
            <a:spLocks noGrp="1"/>
          </p:cNvSpPr>
          <p:nvPr>
            <p:ph type="ctrTitle"/>
          </p:nvPr>
        </p:nvSpPr>
        <p:spPr>
          <a:xfrm>
            <a:off x="1500050" y="279475"/>
            <a:ext cx="9227700" cy="11967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100"/>
              <a:buFont typeface="Calibri"/>
              <a:buNone/>
            </a:pPr>
            <a:r>
              <a:rPr lang="en-US" sz="3600" b="1" dirty="0">
                <a:solidFill>
                  <a:srgbClr val="4A86E8"/>
                </a:solidFill>
              </a:rPr>
              <a:t>SENTIMENT ANALYSIS FOR STIMULUS CHECK</a:t>
            </a:r>
            <a:endParaRPr sz="3600" b="1" dirty="0">
              <a:solidFill>
                <a:srgbClr val="4A86E8"/>
              </a:solidFill>
            </a:endParaRPr>
          </a:p>
          <a:p>
            <a:pPr marL="0" lvl="0" indent="0" algn="l" rtl="0">
              <a:lnSpc>
                <a:spcPct val="90000"/>
              </a:lnSpc>
              <a:spcBef>
                <a:spcPts val="0"/>
              </a:spcBef>
              <a:spcAft>
                <a:spcPts val="0"/>
              </a:spcAft>
              <a:buClr>
                <a:schemeClr val="lt1"/>
              </a:buClr>
              <a:buSzPts val="4100"/>
              <a:buFont typeface="Calibri"/>
              <a:buNone/>
            </a:pPr>
            <a:r>
              <a:rPr lang="en-US" sz="3600" b="1" dirty="0">
                <a:solidFill>
                  <a:srgbClr val="4A86E8"/>
                </a:solidFill>
              </a:rPr>
              <a:t>                            USING TWITTER SCRAPING</a:t>
            </a:r>
            <a:endParaRPr sz="3600" dirty="0">
              <a:solidFill>
                <a:srgbClr val="4A86E8"/>
              </a:solidFill>
            </a:endParaRPr>
          </a:p>
        </p:txBody>
      </p:sp>
      <p:sp>
        <p:nvSpPr>
          <p:cNvPr id="99" name="Google Shape;99;p1"/>
          <p:cNvSpPr txBox="1">
            <a:spLocks noGrp="1"/>
          </p:cNvSpPr>
          <p:nvPr>
            <p:ph type="subTitle" idx="1"/>
          </p:nvPr>
        </p:nvSpPr>
        <p:spPr>
          <a:xfrm>
            <a:off x="7568418" y="3937325"/>
            <a:ext cx="4306532" cy="2688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300"/>
              <a:buNone/>
            </a:pPr>
            <a:r>
              <a:rPr lang="en-US" sz="3400" dirty="0"/>
              <a:t>Group 13:</a:t>
            </a:r>
            <a:endParaRPr dirty="0"/>
          </a:p>
          <a:p>
            <a:pPr marL="0" lvl="0" indent="0" algn="l" rtl="0">
              <a:lnSpc>
                <a:spcPct val="90000"/>
              </a:lnSpc>
              <a:spcBef>
                <a:spcPts val="1000"/>
              </a:spcBef>
              <a:spcAft>
                <a:spcPts val="0"/>
              </a:spcAft>
              <a:buClr>
                <a:schemeClr val="lt1"/>
              </a:buClr>
              <a:buSzPts val="1300"/>
              <a:buNone/>
            </a:pPr>
            <a:r>
              <a:rPr lang="en-US" sz="3000" dirty="0"/>
              <a:t>		Ami Thakkar</a:t>
            </a:r>
            <a:endParaRPr sz="3000" dirty="0"/>
          </a:p>
          <a:p>
            <a:pPr marL="0" lvl="0" indent="0" algn="l" rtl="0">
              <a:lnSpc>
                <a:spcPct val="90000"/>
              </a:lnSpc>
              <a:spcBef>
                <a:spcPts val="1000"/>
              </a:spcBef>
              <a:spcAft>
                <a:spcPts val="0"/>
              </a:spcAft>
              <a:buClr>
                <a:schemeClr val="lt1"/>
              </a:buClr>
              <a:buSzPts val="1300"/>
              <a:buNone/>
            </a:pPr>
            <a:r>
              <a:rPr lang="en-US" sz="3000" dirty="0"/>
              <a:t>		Sagar Pathak</a:t>
            </a:r>
            <a:endParaRPr sz="3000" dirty="0"/>
          </a:p>
          <a:p>
            <a:pPr marL="0" lvl="0" indent="0" algn="l" rtl="0">
              <a:lnSpc>
                <a:spcPct val="90000"/>
              </a:lnSpc>
              <a:spcBef>
                <a:spcPts val="1000"/>
              </a:spcBef>
              <a:spcAft>
                <a:spcPts val="0"/>
              </a:spcAft>
              <a:buClr>
                <a:schemeClr val="lt1"/>
              </a:buClr>
              <a:buSzPts val="1300"/>
              <a:buNone/>
            </a:pPr>
            <a:r>
              <a:rPr lang="en-US" sz="3000" dirty="0"/>
              <a:t>		Satish Pinnuri</a:t>
            </a:r>
            <a:endParaRPr sz="3000" dirty="0"/>
          </a:p>
          <a:p>
            <a:pPr marL="0" lvl="0" indent="0" algn="l" rtl="0">
              <a:lnSpc>
                <a:spcPct val="90000"/>
              </a:lnSpc>
              <a:spcBef>
                <a:spcPts val="1000"/>
              </a:spcBef>
              <a:spcAft>
                <a:spcPts val="0"/>
              </a:spcAft>
              <a:buClr>
                <a:schemeClr val="lt1"/>
              </a:buClr>
              <a:buSzPts val="1300"/>
              <a:buNone/>
            </a:pPr>
            <a:endParaRPr sz="4500" dirty="0"/>
          </a:p>
        </p:txBody>
      </p:sp>
      <p:sp>
        <p:nvSpPr>
          <p:cNvPr id="100" name="Google Shape;100;p1"/>
          <p:cNvSpPr/>
          <p:nvPr/>
        </p:nvSpPr>
        <p:spPr>
          <a:xfrm>
            <a:off x="7851648" y="3937320"/>
            <a:ext cx="4023300" cy="1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1" name="Google Shape;101;p1"/>
          <p:cNvPicPr preferRelativeResize="0"/>
          <p:nvPr/>
        </p:nvPicPr>
        <p:blipFill>
          <a:blip r:embed="rId5">
            <a:alphaModFix/>
          </a:blip>
          <a:stretch>
            <a:fillRect/>
          </a:stretch>
        </p:blipFill>
        <p:spPr>
          <a:xfrm>
            <a:off x="193025" y="1999350"/>
            <a:ext cx="6428498" cy="4625975"/>
          </a:xfrm>
          <a:prstGeom prst="rect">
            <a:avLst/>
          </a:prstGeom>
          <a:noFill/>
          <a:ln>
            <a:noFill/>
          </a:ln>
        </p:spPr>
      </p:pic>
      <p:pic>
        <p:nvPicPr>
          <p:cNvPr id="2" name="Recorded Sound">
            <a:hlinkClick r:id="" action="ppaction://media"/>
            <a:extLst>
              <a:ext uri="{FF2B5EF4-FFF2-40B4-BE49-F238E27FC236}">
                <a16:creationId xmlns:a16="http://schemas.microsoft.com/office/drawing/2014/main" id="{DF47B22B-D68B-4C7D-938E-B3109928A9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79700" y="600369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6"/>
          <p:cNvSpPr/>
          <p:nvPr/>
        </p:nvSpPr>
        <p:spPr>
          <a:xfrm>
            <a:off x="-7883" y="1"/>
            <a:ext cx="12199883" cy="323398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Google Shape;339;p6"/>
          <p:cNvSpPr/>
          <p:nvPr/>
        </p:nvSpPr>
        <p:spPr>
          <a:xfrm>
            <a:off x="-1" y="1"/>
            <a:ext cx="606972" cy="3233984"/>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6"/>
          <p:cNvGrpSpPr/>
          <p:nvPr/>
        </p:nvGrpSpPr>
        <p:grpSpPr>
          <a:xfrm>
            <a:off x="1188720" y="73152"/>
            <a:ext cx="1178966" cy="232963"/>
            <a:chOff x="7763256" y="73152"/>
            <a:chExt cx="1178966" cy="232963"/>
          </a:xfrm>
        </p:grpSpPr>
        <p:sp>
          <p:nvSpPr>
            <p:cNvPr id="341" name="Google Shape;341;p6"/>
            <p:cNvSpPr/>
            <p:nvPr/>
          </p:nvSpPr>
          <p:spPr>
            <a:xfrm>
              <a:off x="826307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6"/>
            <p:cNvSpPr/>
            <p:nvPr/>
          </p:nvSpPr>
          <p:spPr>
            <a:xfrm>
              <a:off x="826307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6"/>
            <p:cNvSpPr/>
            <p:nvPr/>
          </p:nvSpPr>
          <p:spPr>
            <a:xfrm>
              <a:off x="8138122"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6"/>
            <p:cNvSpPr/>
            <p:nvPr/>
          </p:nvSpPr>
          <p:spPr>
            <a:xfrm>
              <a:off x="8138122"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5" name="Google Shape;345;p6"/>
            <p:cNvSpPr/>
            <p:nvPr/>
          </p:nvSpPr>
          <p:spPr>
            <a:xfrm>
              <a:off x="801316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6" name="Google Shape;346;p6"/>
            <p:cNvSpPr/>
            <p:nvPr/>
          </p:nvSpPr>
          <p:spPr>
            <a:xfrm>
              <a:off x="801316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7" name="Google Shape;347;p6"/>
            <p:cNvSpPr/>
            <p:nvPr/>
          </p:nvSpPr>
          <p:spPr>
            <a:xfrm>
              <a:off x="7888211"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8" name="Google Shape;348;p6"/>
            <p:cNvSpPr/>
            <p:nvPr/>
          </p:nvSpPr>
          <p:spPr>
            <a:xfrm>
              <a:off x="7888211"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6"/>
            <p:cNvSpPr/>
            <p:nvPr/>
          </p:nvSpPr>
          <p:spPr>
            <a:xfrm>
              <a:off x="7763256"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6"/>
            <p:cNvSpPr/>
            <p:nvPr/>
          </p:nvSpPr>
          <p:spPr>
            <a:xfrm>
              <a:off x="7763256"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1" name="Google Shape;351;p6"/>
            <p:cNvSpPr/>
            <p:nvPr/>
          </p:nvSpPr>
          <p:spPr>
            <a:xfrm>
              <a:off x="888785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6"/>
            <p:cNvSpPr/>
            <p:nvPr/>
          </p:nvSpPr>
          <p:spPr>
            <a:xfrm>
              <a:off x="888785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6"/>
            <p:cNvSpPr/>
            <p:nvPr/>
          </p:nvSpPr>
          <p:spPr>
            <a:xfrm>
              <a:off x="8762899"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6"/>
            <p:cNvSpPr/>
            <p:nvPr/>
          </p:nvSpPr>
          <p:spPr>
            <a:xfrm>
              <a:off x="8762899"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6"/>
            <p:cNvSpPr/>
            <p:nvPr/>
          </p:nvSpPr>
          <p:spPr>
            <a:xfrm>
              <a:off x="863794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6" name="Google Shape;356;p6"/>
            <p:cNvSpPr/>
            <p:nvPr/>
          </p:nvSpPr>
          <p:spPr>
            <a:xfrm>
              <a:off x="863794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p6"/>
            <p:cNvSpPr/>
            <p:nvPr/>
          </p:nvSpPr>
          <p:spPr>
            <a:xfrm>
              <a:off x="8512988"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8" name="Google Shape;358;p6"/>
            <p:cNvSpPr/>
            <p:nvPr/>
          </p:nvSpPr>
          <p:spPr>
            <a:xfrm>
              <a:off x="8512988"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6"/>
            <p:cNvSpPr/>
            <p:nvPr/>
          </p:nvSpPr>
          <p:spPr>
            <a:xfrm>
              <a:off x="8388033"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6"/>
            <p:cNvSpPr/>
            <p:nvPr/>
          </p:nvSpPr>
          <p:spPr>
            <a:xfrm>
              <a:off x="8388033"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61" name="Google Shape;361;p6"/>
          <p:cNvSpPr/>
          <p:nvPr/>
        </p:nvSpPr>
        <p:spPr>
          <a:xfrm>
            <a:off x="-1" y="3233984"/>
            <a:ext cx="606972" cy="3624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62" name="Google Shape;362;p6" descr="A screenshot of a cell phone&#10;&#10;Description automatically generated"/>
          <p:cNvPicPr preferRelativeResize="0"/>
          <p:nvPr/>
        </p:nvPicPr>
        <p:blipFill rotWithShape="1">
          <a:blip r:embed="rId5">
            <a:alphaModFix/>
          </a:blip>
          <a:srcRect t="1304" b="2800"/>
          <a:stretch/>
        </p:blipFill>
        <p:spPr>
          <a:xfrm>
            <a:off x="5860472" y="730949"/>
            <a:ext cx="5731070" cy="5496117"/>
          </a:xfrm>
          <a:prstGeom prst="rect">
            <a:avLst/>
          </a:prstGeom>
          <a:noFill/>
          <a:ln>
            <a:noFill/>
          </a:ln>
        </p:spPr>
      </p:pic>
      <p:pic>
        <p:nvPicPr>
          <p:cNvPr id="363" name="Google Shape;363;p6" descr="A close up of text on a white background&#10;&#10;Description automatically generated"/>
          <p:cNvPicPr preferRelativeResize="0"/>
          <p:nvPr/>
        </p:nvPicPr>
        <p:blipFill rotWithShape="1">
          <a:blip r:embed="rId6">
            <a:alphaModFix/>
          </a:blip>
          <a:srcRect/>
          <a:stretch/>
        </p:blipFill>
        <p:spPr>
          <a:xfrm>
            <a:off x="5844575" y="306125"/>
            <a:ext cx="6164249" cy="6164275"/>
          </a:xfrm>
          <a:prstGeom prst="rect">
            <a:avLst/>
          </a:prstGeom>
          <a:noFill/>
          <a:ln>
            <a:noFill/>
          </a:ln>
        </p:spPr>
      </p:pic>
      <p:sp>
        <p:nvSpPr>
          <p:cNvPr id="364" name="Google Shape;364;p6"/>
          <p:cNvSpPr txBox="1"/>
          <p:nvPr/>
        </p:nvSpPr>
        <p:spPr>
          <a:xfrm>
            <a:off x="1166650" y="3332376"/>
            <a:ext cx="3981300" cy="32340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1800"/>
              <a:buFont typeface="Arial"/>
              <a:buNone/>
            </a:pPr>
            <a:r>
              <a:rPr lang="en-US" sz="2200" b="0" i="0" u="none" strike="noStrike" cap="none">
                <a:solidFill>
                  <a:schemeClr val="dk1"/>
                </a:solidFill>
                <a:latin typeface="Calibri"/>
                <a:ea typeface="Calibri"/>
                <a:cs typeface="Calibri"/>
                <a:sym typeface="Calibri"/>
              </a:rPr>
              <a:t>    </a:t>
            </a:r>
            <a:endParaRPr sz="2200" b="0" i="0" u="none"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r>
              <a:rPr lang="en-US" sz="2200" b="1" i="0" u="sng" strike="noStrike" cap="none">
                <a:solidFill>
                  <a:schemeClr val="dk1"/>
                </a:solidFill>
                <a:latin typeface="Calibri"/>
                <a:ea typeface="Calibri"/>
                <a:cs typeface="Calibri"/>
                <a:sym typeface="Calibri"/>
              </a:rPr>
              <a:t>Word List:</a:t>
            </a:r>
            <a:endParaRPr sz="2200" b="1" i="0" u="sng" strike="noStrike" cap="none">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r>
              <a:rPr lang="en-US" sz="2200" b="1" i="0" u="sng" strike="noStrike" cap="none">
                <a:solidFill>
                  <a:schemeClr val="dk1"/>
                </a:solidFill>
                <a:latin typeface="Calibri"/>
                <a:ea typeface="Calibri"/>
                <a:cs typeface="Calibri"/>
                <a:sym typeface="Calibri"/>
              </a:rPr>
              <a:t> </a:t>
            </a:r>
            <a:endParaRPr sz="2200" b="1" i="0" u="sng" strike="noStrike" cap="none">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Spend</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 spent last</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Unemployed student</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currently unemployed</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Wait</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Question</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 side </a:t>
            </a:r>
            <a:r>
              <a:rPr lang="en-US" sz="2200">
                <a:solidFill>
                  <a:schemeClr val="dk1"/>
                </a:solidFill>
                <a:latin typeface="Calibri"/>
                <a:ea typeface="Calibri"/>
                <a:cs typeface="Calibri"/>
                <a:sym typeface="Calibri"/>
              </a:rPr>
              <a:t>h</a:t>
            </a:r>
            <a:r>
              <a:rPr lang="en-US" sz="2200" b="0" i="0" u="none" strike="noStrike" cap="none">
                <a:solidFill>
                  <a:schemeClr val="dk1"/>
                </a:solidFill>
                <a:latin typeface="Calibri"/>
                <a:ea typeface="Calibri"/>
                <a:cs typeface="Calibri"/>
                <a:sym typeface="Calibri"/>
              </a:rPr>
              <a:t>ustle</a:t>
            </a:r>
            <a:endParaRPr sz="32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5" name="Google Shape;365;p6"/>
          <p:cNvSpPr txBox="1"/>
          <p:nvPr/>
        </p:nvSpPr>
        <p:spPr>
          <a:xfrm>
            <a:off x="1165225" y="1676875"/>
            <a:ext cx="4121100" cy="126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a:latin typeface="Calibri"/>
                <a:ea typeface="Calibri"/>
                <a:cs typeface="Calibri"/>
                <a:sym typeface="Calibri"/>
              </a:rPr>
              <a:t>Negative word cloud</a:t>
            </a:r>
            <a:endParaRPr sz="3600">
              <a:latin typeface="Calibri"/>
              <a:ea typeface="Calibri"/>
              <a:cs typeface="Calibri"/>
              <a:sym typeface="Calibri"/>
            </a:endParaRPr>
          </a:p>
          <a:p>
            <a:pPr marL="0" lvl="0" indent="0" algn="l" rtl="0">
              <a:lnSpc>
                <a:spcPct val="90000"/>
              </a:lnSpc>
              <a:spcBef>
                <a:spcPts val="0"/>
              </a:spcBef>
              <a:spcAft>
                <a:spcPts val="0"/>
              </a:spcAft>
              <a:buClr>
                <a:schemeClr val="dk1"/>
              </a:buClr>
              <a:buSzPts val="1800"/>
              <a:buFont typeface="Arial"/>
              <a:buNone/>
            </a:pPr>
            <a:r>
              <a:rPr lang="en-US" sz="2200" b="1">
                <a:solidFill>
                  <a:schemeClr val="dk1"/>
                </a:solidFill>
                <a:latin typeface="Calibri"/>
                <a:ea typeface="Calibri"/>
                <a:cs typeface="Calibri"/>
                <a:sym typeface="Calibri"/>
              </a:rPr>
              <a:t>      </a:t>
            </a:r>
            <a:r>
              <a:rPr lang="en-US" sz="2200" b="1">
                <a:solidFill>
                  <a:srgbClr val="1155CC"/>
                </a:solidFill>
                <a:latin typeface="Calibri"/>
                <a:ea typeface="Calibri"/>
                <a:cs typeface="Calibri"/>
                <a:sym typeface="Calibri"/>
              </a:rPr>
              <a:t> 2020-04-12 to 2020-04-15</a:t>
            </a:r>
            <a:endParaRPr sz="1800" b="1">
              <a:solidFill>
                <a:srgbClr val="1155CC"/>
              </a:solidFill>
            </a:endParaRPr>
          </a:p>
          <a:p>
            <a:pPr marL="0" lvl="0" indent="0" algn="l" rtl="0">
              <a:spcBef>
                <a:spcPts val="0"/>
              </a:spcBef>
              <a:spcAft>
                <a:spcPts val="0"/>
              </a:spcAft>
              <a:buNone/>
            </a:pPr>
            <a:endParaRPr sz="3600">
              <a:latin typeface="Calibri"/>
              <a:ea typeface="Calibri"/>
              <a:cs typeface="Calibri"/>
              <a:sym typeface="Calibri"/>
            </a:endParaRPr>
          </a:p>
        </p:txBody>
      </p:sp>
      <p:pic>
        <p:nvPicPr>
          <p:cNvPr id="7" name="Audio 6">
            <a:hlinkClick r:id="" action="ppaction://media"/>
            <a:extLst>
              <a:ext uri="{FF2B5EF4-FFF2-40B4-BE49-F238E27FC236}">
                <a16:creationId xmlns:a16="http://schemas.microsoft.com/office/drawing/2014/main" id="{F4FF97EF-12B8-46AE-96EB-602B466AC3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9725"/>
    </mc:Choice>
    <mc:Fallback xmlns="">
      <p:transition spd="slow" advTm="39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7"/>
          <p:cNvSpPr/>
          <p:nvPr/>
        </p:nvSpPr>
        <p:spPr>
          <a:xfrm>
            <a:off x="1166650" y="0"/>
            <a:ext cx="4149600" cy="3234000"/>
          </a:xfrm>
          <a:prstGeom prst="rect">
            <a:avLst/>
          </a:prstGeom>
          <a:solidFill>
            <a:srgbClr val="F2F2F2"/>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Positive word cloud</a:t>
            </a:r>
            <a:endParaRPr sz="36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2200" b="1">
                <a:solidFill>
                  <a:schemeClr val="dk1"/>
                </a:solidFill>
                <a:latin typeface="Calibri"/>
                <a:ea typeface="Calibri"/>
                <a:cs typeface="Calibri"/>
                <a:sym typeface="Calibri"/>
              </a:rPr>
              <a:t>      </a:t>
            </a:r>
            <a:r>
              <a:rPr lang="en-US" sz="2200" b="1">
                <a:solidFill>
                  <a:srgbClr val="1155CC"/>
                </a:solidFill>
                <a:latin typeface="Calibri"/>
                <a:ea typeface="Calibri"/>
                <a:cs typeface="Calibri"/>
                <a:sym typeface="Calibri"/>
              </a:rPr>
              <a:t> 2020-04-20 to 2020-04-23</a:t>
            </a:r>
            <a:endParaRPr sz="1800">
              <a:solidFill>
                <a:schemeClr val="lt1"/>
              </a:solidFill>
              <a:latin typeface="Calibri"/>
              <a:ea typeface="Calibri"/>
              <a:cs typeface="Calibri"/>
              <a:sym typeface="Calibri"/>
            </a:endParaRPr>
          </a:p>
        </p:txBody>
      </p:sp>
      <p:sp>
        <p:nvSpPr>
          <p:cNvPr id="372" name="Google Shape;372;p7"/>
          <p:cNvSpPr/>
          <p:nvPr/>
        </p:nvSpPr>
        <p:spPr>
          <a:xfrm>
            <a:off x="-1" y="1"/>
            <a:ext cx="606972" cy="3233984"/>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3" name="Google Shape;373;p7"/>
          <p:cNvGrpSpPr/>
          <p:nvPr/>
        </p:nvGrpSpPr>
        <p:grpSpPr>
          <a:xfrm>
            <a:off x="1188720" y="73152"/>
            <a:ext cx="1178966" cy="232963"/>
            <a:chOff x="7763256" y="73152"/>
            <a:chExt cx="1178966" cy="232963"/>
          </a:xfrm>
        </p:grpSpPr>
        <p:sp>
          <p:nvSpPr>
            <p:cNvPr id="374" name="Google Shape;374;p7"/>
            <p:cNvSpPr/>
            <p:nvPr/>
          </p:nvSpPr>
          <p:spPr>
            <a:xfrm>
              <a:off x="826307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Google Shape;375;p7"/>
            <p:cNvSpPr/>
            <p:nvPr/>
          </p:nvSpPr>
          <p:spPr>
            <a:xfrm>
              <a:off x="826307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7"/>
            <p:cNvSpPr/>
            <p:nvPr/>
          </p:nvSpPr>
          <p:spPr>
            <a:xfrm>
              <a:off x="8138122"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7"/>
            <p:cNvSpPr/>
            <p:nvPr/>
          </p:nvSpPr>
          <p:spPr>
            <a:xfrm>
              <a:off x="8138122"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7"/>
            <p:cNvSpPr/>
            <p:nvPr/>
          </p:nvSpPr>
          <p:spPr>
            <a:xfrm>
              <a:off x="801316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p7"/>
            <p:cNvSpPr/>
            <p:nvPr/>
          </p:nvSpPr>
          <p:spPr>
            <a:xfrm>
              <a:off x="801316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0" name="Google Shape;380;p7"/>
            <p:cNvSpPr/>
            <p:nvPr/>
          </p:nvSpPr>
          <p:spPr>
            <a:xfrm>
              <a:off x="7888211"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1" name="Google Shape;381;p7"/>
            <p:cNvSpPr/>
            <p:nvPr/>
          </p:nvSpPr>
          <p:spPr>
            <a:xfrm>
              <a:off x="7888211"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2" name="Google Shape;382;p7"/>
            <p:cNvSpPr/>
            <p:nvPr/>
          </p:nvSpPr>
          <p:spPr>
            <a:xfrm>
              <a:off x="7763256"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3" name="Google Shape;383;p7"/>
            <p:cNvSpPr/>
            <p:nvPr/>
          </p:nvSpPr>
          <p:spPr>
            <a:xfrm>
              <a:off x="7763256"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4" name="Google Shape;384;p7"/>
            <p:cNvSpPr/>
            <p:nvPr/>
          </p:nvSpPr>
          <p:spPr>
            <a:xfrm>
              <a:off x="888785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p7"/>
            <p:cNvSpPr/>
            <p:nvPr/>
          </p:nvSpPr>
          <p:spPr>
            <a:xfrm>
              <a:off x="888785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6" name="Google Shape;386;p7"/>
            <p:cNvSpPr/>
            <p:nvPr/>
          </p:nvSpPr>
          <p:spPr>
            <a:xfrm>
              <a:off x="8762899"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7"/>
            <p:cNvSpPr/>
            <p:nvPr/>
          </p:nvSpPr>
          <p:spPr>
            <a:xfrm>
              <a:off x="8762899"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7"/>
            <p:cNvSpPr/>
            <p:nvPr/>
          </p:nvSpPr>
          <p:spPr>
            <a:xfrm>
              <a:off x="863794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9" name="Google Shape;389;p7"/>
            <p:cNvSpPr/>
            <p:nvPr/>
          </p:nvSpPr>
          <p:spPr>
            <a:xfrm>
              <a:off x="863794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0" name="Google Shape;390;p7"/>
            <p:cNvSpPr/>
            <p:nvPr/>
          </p:nvSpPr>
          <p:spPr>
            <a:xfrm>
              <a:off x="8512988"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1" name="Google Shape;391;p7"/>
            <p:cNvSpPr/>
            <p:nvPr/>
          </p:nvSpPr>
          <p:spPr>
            <a:xfrm>
              <a:off x="8512988"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 name="Google Shape;392;p7"/>
            <p:cNvSpPr/>
            <p:nvPr/>
          </p:nvSpPr>
          <p:spPr>
            <a:xfrm>
              <a:off x="8388033"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7"/>
            <p:cNvSpPr/>
            <p:nvPr/>
          </p:nvSpPr>
          <p:spPr>
            <a:xfrm>
              <a:off x="8388033"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94" name="Google Shape;394;p7"/>
          <p:cNvSpPr/>
          <p:nvPr/>
        </p:nvSpPr>
        <p:spPr>
          <a:xfrm>
            <a:off x="-1" y="3233984"/>
            <a:ext cx="606972" cy="3624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95" name="Google Shape;395;p7" descr="A close up of a newspaper&#10;&#10;Description automatically generated"/>
          <p:cNvPicPr preferRelativeResize="0"/>
          <p:nvPr/>
        </p:nvPicPr>
        <p:blipFill rotWithShape="1">
          <a:blip r:embed="rId5">
            <a:alphaModFix/>
          </a:blip>
          <a:srcRect t="1607" r="2" b="2495"/>
          <a:stretch/>
        </p:blipFill>
        <p:spPr>
          <a:xfrm>
            <a:off x="5860472" y="730949"/>
            <a:ext cx="5731071" cy="5496116"/>
          </a:xfrm>
          <a:prstGeom prst="rect">
            <a:avLst/>
          </a:prstGeom>
          <a:noFill/>
          <a:ln>
            <a:noFill/>
          </a:ln>
        </p:spPr>
      </p:pic>
      <p:sp>
        <p:nvSpPr>
          <p:cNvPr id="396" name="Google Shape;396;p7"/>
          <p:cNvSpPr txBox="1"/>
          <p:nvPr/>
        </p:nvSpPr>
        <p:spPr>
          <a:xfrm>
            <a:off x="1166649" y="3531476"/>
            <a:ext cx="3981424" cy="3034862"/>
          </a:xfrm>
          <a:prstGeom prst="rect">
            <a:avLst/>
          </a:prstGeom>
          <a:noFill/>
          <a:ln>
            <a:noFill/>
          </a:ln>
        </p:spPr>
        <p:txBody>
          <a:bodyPr spcFirstLastPara="1" wrap="square" lIns="91425" tIns="45700" rIns="91425" bIns="45700" anchor="ctr" anchorCtr="0">
            <a:normAutofit/>
          </a:bodyPr>
          <a:lstStyle/>
          <a:p>
            <a:pPr marL="457200" lvl="0" indent="0" algn="l" rtl="0">
              <a:lnSpc>
                <a:spcPct val="90000"/>
              </a:lnSpc>
              <a:spcBef>
                <a:spcPts val="0"/>
              </a:spcBef>
              <a:spcAft>
                <a:spcPts val="0"/>
              </a:spcAft>
              <a:buNone/>
            </a:pPr>
            <a:r>
              <a:rPr lang="en-US" sz="2200" b="1" u="sng">
                <a:solidFill>
                  <a:schemeClr val="dk1"/>
                </a:solidFill>
                <a:latin typeface="Calibri"/>
                <a:ea typeface="Calibri"/>
                <a:cs typeface="Calibri"/>
                <a:sym typeface="Calibri"/>
              </a:rPr>
              <a:t>Word List:</a:t>
            </a:r>
            <a:endParaRPr sz="2200" b="1" u="sng">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a:solidFill>
                  <a:schemeClr val="dk1"/>
                </a:solidFill>
                <a:latin typeface="Calibri"/>
                <a:ea typeface="Calibri"/>
                <a:cs typeface="Calibri"/>
                <a:sym typeface="Calibri"/>
              </a:rPr>
              <a:t>Thank</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Benefit</a:t>
            </a:r>
            <a:endParaRPr sz="2200" b="0" i="0" u="none" strike="noStrike" cap="none">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love</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Rich</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Direct  Deposit</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Information</a:t>
            </a:r>
            <a:endParaRPr sz="2200">
              <a:solidFill>
                <a:schemeClr val="dk1"/>
              </a:solidFill>
              <a:latin typeface="Calibri"/>
              <a:ea typeface="Calibri"/>
              <a:cs typeface="Calibri"/>
              <a:sym typeface="Calibri"/>
            </a:endParaRPr>
          </a:p>
          <a:p>
            <a:pPr marL="228600" marR="0" lvl="0" indent="-254000" algn="l" rtl="0">
              <a:lnSpc>
                <a:spcPct val="90000"/>
              </a:lnSpc>
              <a:spcBef>
                <a:spcPts val="0"/>
              </a:spcBef>
              <a:spcAft>
                <a:spcPts val="0"/>
              </a:spcAft>
              <a:buClr>
                <a:schemeClr val="dk1"/>
              </a:buClr>
              <a:buSzPts val="2200"/>
              <a:buFont typeface="Arial"/>
              <a:buChar char="•"/>
            </a:pPr>
            <a:r>
              <a:rPr lang="en-US" sz="2200" b="0" i="0" u="none" strike="noStrike" cap="none">
                <a:solidFill>
                  <a:schemeClr val="dk1"/>
                </a:solidFill>
                <a:latin typeface="Calibri"/>
                <a:ea typeface="Calibri"/>
                <a:cs typeface="Calibri"/>
                <a:sym typeface="Calibri"/>
              </a:rPr>
              <a:t>better</a:t>
            </a:r>
            <a:endParaRPr sz="2200"/>
          </a:p>
        </p:txBody>
      </p:sp>
      <p:pic>
        <p:nvPicPr>
          <p:cNvPr id="397" name="Google Shape;397;p7" descr="A close up of a newspaper&#10;&#10;Description automatically generated"/>
          <p:cNvPicPr preferRelativeResize="0"/>
          <p:nvPr/>
        </p:nvPicPr>
        <p:blipFill rotWithShape="1">
          <a:blip r:embed="rId6">
            <a:alphaModFix/>
          </a:blip>
          <a:srcRect/>
          <a:stretch/>
        </p:blipFill>
        <p:spPr>
          <a:xfrm>
            <a:off x="5583714" y="276501"/>
            <a:ext cx="6169596" cy="6169596"/>
          </a:xfrm>
          <a:prstGeom prst="rect">
            <a:avLst/>
          </a:prstGeom>
          <a:noFill/>
          <a:ln>
            <a:noFill/>
          </a:ln>
        </p:spPr>
      </p:pic>
      <p:pic>
        <p:nvPicPr>
          <p:cNvPr id="3" name="Audio 2">
            <a:hlinkClick r:id="" action="ppaction://media"/>
            <a:extLst>
              <a:ext uri="{FF2B5EF4-FFF2-40B4-BE49-F238E27FC236}">
                <a16:creationId xmlns:a16="http://schemas.microsoft.com/office/drawing/2014/main" id="{B774B776-C126-4C4C-B66B-9141706FF10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558"/>
    </mc:Choice>
    <mc:Fallback xmlns="">
      <p:transition spd="slow" advTm="28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8"/>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3" name="Google Shape;403;p8"/>
          <p:cNvSpPr/>
          <p:nvPr/>
        </p:nvSpPr>
        <p:spPr>
          <a:xfrm>
            <a:off x="726800" y="0"/>
            <a:ext cx="4196400" cy="3234000"/>
          </a:xfrm>
          <a:prstGeom prst="rect">
            <a:avLst/>
          </a:prstGeom>
          <a:solidFill>
            <a:srgbClr val="F2F2F2"/>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Negative word cloud</a:t>
            </a:r>
            <a:endParaRPr sz="36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800"/>
              <a:buFont typeface="Arial"/>
              <a:buNone/>
            </a:pPr>
            <a:r>
              <a:rPr lang="en-US" sz="2200" b="1">
                <a:solidFill>
                  <a:schemeClr val="dk1"/>
                </a:solidFill>
                <a:latin typeface="Calibri"/>
                <a:ea typeface="Calibri"/>
                <a:cs typeface="Calibri"/>
                <a:sym typeface="Calibri"/>
              </a:rPr>
              <a:t>      </a:t>
            </a:r>
            <a:r>
              <a:rPr lang="en-US" sz="2200" b="1">
                <a:solidFill>
                  <a:srgbClr val="1155CC"/>
                </a:solidFill>
                <a:latin typeface="Calibri"/>
                <a:ea typeface="Calibri"/>
                <a:cs typeface="Calibri"/>
                <a:sym typeface="Calibri"/>
              </a:rPr>
              <a:t> 2020-04-12 to 2020-04-15</a:t>
            </a:r>
            <a:endParaRPr sz="2600">
              <a:solidFill>
                <a:schemeClr val="dk1"/>
              </a:solidFill>
              <a:latin typeface="Calibri"/>
              <a:ea typeface="Calibri"/>
              <a:cs typeface="Calibri"/>
              <a:sym typeface="Calibri"/>
            </a:endParaRPr>
          </a:p>
        </p:txBody>
      </p:sp>
      <p:sp>
        <p:nvSpPr>
          <p:cNvPr id="404" name="Google Shape;404;p8"/>
          <p:cNvSpPr/>
          <p:nvPr/>
        </p:nvSpPr>
        <p:spPr>
          <a:xfrm>
            <a:off x="-1" y="1"/>
            <a:ext cx="606972" cy="3233984"/>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05" name="Google Shape;405;p8"/>
          <p:cNvGrpSpPr/>
          <p:nvPr/>
        </p:nvGrpSpPr>
        <p:grpSpPr>
          <a:xfrm>
            <a:off x="1188720" y="73152"/>
            <a:ext cx="1178966" cy="232963"/>
            <a:chOff x="7763256" y="73152"/>
            <a:chExt cx="1178966" cy="232963"/>
          </a:xfrm>
        </p:grpSpPr>
        <p:sp>
          <p:nvSpPr>
            <p:cNvPr id="406" name="Google Shape;406;p8"/>
            <p:cNvSpPr/>
            <p:nvPr/>
          </p:nvSpPr>
          <p:spPr>
            <a:xfrm>
              <a:off x="826307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p8"/>
            <p:cNvSpPr/>
            <p:nvPr/>
          </p:nvSpPr>
          <p:spPr>
            <a:xfrm>
              <a:off x="826307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8" name="Google Shape;408;p8"/>
            <p:cNvSpPr/>
            <p:nvPr/>
          </p:nvSpPr>
          <p:spPr>
            <a:xfrm>
              <a:off x="8138122"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9" name="Google Shape;409;p8"/>
            <p:cNvSpPr/>
            <p:nvPr/>
          </p:nvSpPr>
          <p:spPr>
            <a:xfrm>
              <a:off x="8138122"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0" name="Google Shape;410;p8"/>
            <p:cNvSpPr/>
            <p:nvPr/>
          </p:nvSpPr>
          <p:spPr>
            <a:xfrm>
              <a:off x="801316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1" name="Google Shape;411;p8"/>
            <p:cNvSpPr/>
            <p:nvPr/>
          </p:nvSpPr>
          <p:spPr>
            <a:xfrm>
              <a:off x="801316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2" name="Google Shape;412;p8"/>
            <p:cNvSpPr/>
            <p:nvPr/>
          </p:nvSpPr>
          <p:spPr>
            <a:xfrm>
              <a:off x="7888211"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3" name="Google Shape;413;p8"/>
            <p:cNvSpPr/>
            <p:nvPr/>
          </p:nvSpPr>
          <p:spPr>
            <a:xfrm>
              <a:off x="7888211"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4" name="Google Shape;414;p8"/>
            <p:cNvSpPr/>
            <p:nvPr/>
          </p:nvSpPr>
          <p:spPr>
            <a:xfrm>
              <a:off x="7763256"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5" name="Google Shape;415;p8"/>
            <p:cNvSpPr/>
            <p:nvPr/>
          </p:nvSpPr>
          <p:spPr>
            <a:xfrm>
              <a:off x="7763256"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6" name="Google Shape;416;p8"/>
            <p:cNvSpPr/>
            <p:nvPr/>
          </p:nvSpPr>
          <p:spPr>
            <a:xfrm>
              <a:off x="888785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7" name="Google Shape;417;p8"/>
            <p:cNvSpPr/>
            <p:nvPr/>
          </p:nvSpPr>
          <p:spPr>
            <a:xfrm>
              <a:off x="888785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8" name="Google Shape;418;p8"/>
            <p:cNvSpPr/>
            <p:nvPr/>
          </p:nvSpPr>
          <p:spPr>
            <a:xfrm>
              <a:off x="8762899"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9" name="Google Shape;419;p8"/>
            <p:cNvSpPr/>
            <p:nvPr/>
          </p:nvSpPr>
          <p:spPr>
            <a:xfrm>
              <a:off x="8762899"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8"/>
            <p:cNvSpPr/>
            <p:nvPr/>
          </p:nvSpPr>
          <p:spPr>
            <a:xfrm>
              <a:off x="863794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1" name="Google Shape;421;p8"/>
            <p:cNvSpPr/>
            <p:nvPr/>
          </p:nvSpPr>
          <p:spPr>
            <a:xfrm>
              <a:off x="863794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2" name="Google Shape;422;p8"/>
            <p:cNvSpPr/>
            <p:nvPr/>
          </p:nvSpPr>
          <p:spPr>
            <a:xfrm>
              <a:off x="8512988"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3" name="Google Shape;423;p8"/>
            <p:cNvSpPr/>
            <p:nvPr/>
          </p:nvSpPr>
          <p:spPr>
            <a:xfrm>
              <a:off x="8512988"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4" name="Google Shape;424;p8"/>
            <p:cNvSpPr/>
            <p:nvPr/>
          </p:nvSpPr>
          <p:spPr>
            <a:xfrm>
              <a:off x="8388033"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5" name="Google Shape;425;p8"/>
            <p:cNvSpPr/>
            <p:nvPr/>
          </p:nvSpPr>
          <p:spPr>
            <a:xfrm>
              <a:off x="8388033"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26" name="Google Shape;426;p8"/>
          <p:cNvSpPr/>
          <p:nvPr/>
        </p:nvSpPr>
        <p:spPr>
          <a:xfrm>
            <a:off x="-1" y="3233984"/>
            <a:ext cx="606972" cy="3624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7" name="Google Shape;427;p8"/>
          <p:cNvSpPr txBox="1"/>
          <p:nvPr/>
        </p:nvSpPr>
        <p:spPr>
          <a:xfrm>
            <a:off x="1166649" y="3531476"/>
            <a:ext cx="3981424" cy="3034862"/>
          </a:xfrm>
          <a:prstGeom prst="rect">
            <a:avLst/>
          </a:prstGeom>
          <a:noFill/>
          <a:ln>
            <a:noFill/>
          </a:ln>
        </p:spPr>
        <p:txBody>
          <a:bodyPr spcFirstLastPara="1" wrap="square" lIns="91425" tIns="45700" rIns="91425" bIns="45700" anchor="ctr" anchorCtr="0">
            <a:normAutofit/>
          </a:bodyPr>
          <a:lstStyle/>
          <a:p>
            <a:pPr marL="457200" lvl="0" indent="0" algn="l" rtl="0">
              <a:lnSpc>
                <a:spcPct val="90000"/>
              </a:lnSpc>
              <a:spcBef>
                <a:spcPts val="0"/>
              </a:spcBef>
              <a:spcAft>
                <a:spcPts val="0"/>
              </a:spcAft>
              <a:buClr>
                <a:schemeClr val="dk1"/>
              </a:buClr>
              <a:buSzPts val="1100"/>
              <a:buFont typeface="Arial"/>
              <a:buNone/>
            </a:pPr>
            <a:r>
              <a:rPr lang="en-US" sz="2200" b="1" u="sng" dirty="0">
                <a:solidFill>
                  <a:schemeClr val="dk1"/>
                </a:solidFill>
                <a:latin typeface="Calibri"/>
                <a:ea typeface="Calibri"/>
                <a:cs typeface="Calibri"/>
                <a:sym typeface="Calibri"/>
              </a:rPr>
              <a:t>Word List:</a:t>
            </a:r>
            <a:endParaRPr dirty="0"/>
          </a:p>
          <a:p>
            <a:pPr marL="0" marR="0" lvl="0" indent="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even rough</a:t>
            </a:r>
            <a:endParaRPr sz="1800"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get </a:t>
            </a:r>
            <a:r>
              <a:rPr lang="en-US" sz="1800" b="0" i="0" u="none" strike="noStrike" cap="none" dirty="0">
                <a:solidFill>
                  <a:schemeClr val="dk1"/>
                </a:solidFill>
                <a:latin typeface="Calibri"/>
                <a:ea typeface="Calibri"/>
                <a:cs typeface="Calibri"/>
                <a:sym typeface="Calibri"/>
              </a:rPr>
              <a:t>laid </a:t>
            </a:r>
            <a:endParaRPr sz="1800"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hungry</a:t>
            </a:r>
            <a:endParaRPr sz="1800"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disabled seniors</a:t>
            </a:r>
            <a:endParaRPr sz="1800"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wrong</a:t>
            </a:r>
            <a:endParaRPr sz="1800"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shit</a:t>
            </a:r>
            <a:endParaRPr sz="1800"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pandemic</a:t>
            </a:r>
            <a:endParaRPr sz="1800" dirty="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the wrong feel</a:t>
            </a:r>
            <a:endParaRPr dirty="0"/>
          </a:p>
        </p:txBody>
      </p:sp>
      <p:pic>
        <p:nvPicPr>
          <p:cNvPr id="428" name="Google Shape;428;p8"/>
          <p:cNvPicPr preferRelativeResize="0"/>
          <p:nvPr/>
        </p:nvPicPr>
        <p:blipFill>
          <a:blip r:embed="rId5">
            <a:alphaModFix/>
          </a:blip>
          <a:stretch>
            <a:fillRect/>
          </a:stretch>
        </p:blipFill>
        <p:spPr>
          <a:xfrm>
            <a:off x="5330950" y="-130450"/>
            <a:ext cx="6858001" cy="6858001"/>
          </a:xfrm>
          <a:prstGeom prst="rect">
            <a:avLst/>
          </a:prstGeom>
          <a:noFill/>
          <a:ln>
            <a:noFill/>
          </a:ln>
        </p:spPr>
      </p:pic>
      <p:pic>
        <p:nvPicPr>
          <p:cNvPr id="2" name="Audio 1">
            <a:hlinkClick r:id="" action="ppaction://media"/>
            <a:extLst>
              <a:ext uri="{FF2B5EF4-FFF2-40B4-BE49-F238E27FC236}">
                <a16:creationId xmlns:a16="http://schemas.microsoft.com/office/drawing/2014/main" id="{F4050341-5489-49FB-B806-0DCC54AE3F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554"/>
    </mc:Choice>
    <mc:Fallback xmlns="">
      <p:transition spd="slow" advTm="48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9"/>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4" name="Google Shape;434;p9"/>
          <p:cNvSpPr/>
          <p:nvPr/>
        </p:nvSpPr>
        <p:spPr>
          <a:xfrm>
            <a:off x="745425" y="0"/>
            <a:ext cx="4962300" cy="3234000"/>
          </a:xfrm>
          <a:prstGeom prst="rect">
            <a:avLst/>
          </a:prstGeom>
          <a:solidFill>
            <a:srgbClr val="F2F2F2"/>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Positive word cloud</a:t>
            </a:r>
            <a:endParaRPr sz="36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2200" b="1">
                <a:solidFill>
                  <a:schemeClr val="dk1"/>
                </a:solidFill>
                <a:latin typeface="Calibri"/>
                <a:ea typeface="Calibri"/>
                <a:cs typeface="Calibri"/>
                <a:sym typeface="Calibri"/>
              </a:rPr>
              <a:t>      </a:t>
            </a:r>
            <a:r>
              <a:rPr lang="en-US" sz="2200" b="1">
                <a:solidFill>
                  <a:srgbClr val="1155CC"/>
                </a:solidFill>
                <a:latin typeface="Calibri"/>
                <a:ea typeface="Calibri"/>
                <a:cs typeface="Calibri"/>
                <a:sym typeface="Calibri"/>
              </a:rPr>
              <a:t> 2020-04-29 to 2020-05-01</a:t>
            </a:r>
            <a:endParaRPr sz="1800">
              <a:solidFill>
                <a:schemeClr val="lt1"/>
              </a:solidFill>
              <a:latin typeface="Calibri"/>
              <a:ea typeface="Calibri"/>
              <a:cs typeface="Calibri"/>
              <a:sym typeface="Calibri"/>
            </a:endParaRPr>
          </a:p>
        </p:txBody>
      </p:sp>
      <p:sp>
        <p:nvSpPr>
          <p:cNvPr id="435" name="Google Shape;435;p9"/>
          <p:cNvSpPr/>
          <p:nvPr/>
        </p:nvSpPr>
        <p:spPr>
          <a:xfrm>
            <a:off x="-1" y="1"/>
            <a:ext cx="606972" cy="3233984"/>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36" name="Google Shape;436;p9"/>
          <p:cNvGrpSpPr/>
          <p:nvPr/>
        </p:nvGrpSpPr>
        <p:grpSpPr>
          <a:xfrm>
            <a:off x="1188720" y="73152"/>
            <a:ext cx="1178966" cy="232963"/>
            <a:chOff x="7763256" y="73152"/>
            <a:chExt cx="1178966" cy="232963"/>
          </a:xfrm>
        </p:grpSpPr>
        <p:sp>
          <p:nvSpPr>
            <p:cNvPr id="437" name="Google Shape;437;p9"/>
            <p:cNvSpPr/>
            <p:nvPr/>
          </p:nvSpPr>
          <p:spPr>
            <a:xfrm>
              <a:off x="826307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8" name="Google Shape;438;p9"/>
            <p:cNvSpPr/>
            <p:nvPr/>
          </p:nvSpPr>
          <p:spPr>
            <a:xfrm>
              <a:off x="826307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9" name="Google Shape;439;p9"/>
            <p:cNvSpPr/>
            <p:nvPr/>
          </p:nvSpPr>
          <p:spPr>
            <a:xfrm>
              <a:off x="8138122"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Google Shape;440;p9"/>
            <p:cNvSpPr/>
            <p:nvPr/>
          </p:nvSpPr>
          <p:spPr>
            <a:xfrm>
              <a:off x="8138122"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1" name="Google Shape;441;p9"/>
            <p:cNvSpPr/>
            <p:nvPr/>
          </p:nvSpPr>
          <p:spPr>
            <a:xfrm>
              <a:off x="801316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2" name="Google Shape;442;p9"/>
            <p:cNvSpPr/>
            <p:nvPr/>
          </p:nvSpPr>
          <p:spPr>
            <a:xfrm>
              <a:off x="801316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3" name="Google Shape;443;p9"/>
            <p:cNvSpPr/>
            <p:nvPr/>
          </p:nvSpPr>
          <p:spPr>
            <a:xfrm>
              <a:off x="7888211"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4" name="Google Shape;444;p9"/>
            <p:cNvSpPr/>
            <p:nvPr/>
          </p:nvSpPr>
          <p:spPr>
            <a:xfrm>
              <a:off x="7888211"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5" name="Google Shape;445;p9"/>
            <p:cNvSpPr/>
            <p:nvPr/>
          </p:nvSpPr>
          <p:spPr>
            <a:xfrm>
              <a:off x="7763256"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6" name="Google Shape;446;p9"/>
            <p:cNvSpPr/>
            <p:nvPr/>
          </p:nvSpPr>
          <p:spPr>
            <a:xfrm>
              <a:off x="7763256"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7" name="Google Shape;447;p9"/>
            <p:cNvSpPr/>
            <p:nvPr/>
          </p:nvSpPr>
          <p:spPr>
            <a:xfrm>
              <a:off x="888785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8" name="Google Shape;448;p9"/>
            <p:cNvSpPr/>
            <p:nvPr/>
          </p:nvSpPr>
          <p:spPr>
            <a:xfrm>
              <a:off x="888785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9" name="Google Shape;449;p9"/>
            <p:cNvSpPr/>
            <p:nvPr/>
          </p:nvSpPr>
          <p:spPr>
            <a:xfrm>
              <a:off x="8762899"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0" name="Google Shape;450;p9"/>
            <p:cNvSpPr/>
            <p:nvPr/>
          </p:nvSpPr>
          <p:spPr>
            <a:xfrm>
              <a:off x="8762899"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1" name="Google Shape;451;p9"/>
            <p:cNvSpPr/>
            <p:nvPr/>
          </p:nvSpPr>
          <p:spPr>
            <a:xfrm>
              <a:off x="863794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2" name="Google Shape;452;p9"/>
            <p:cNvSpPr/>
            <p:nvPr/>
          </p:nvSpPr>
          <p:spPr>
            <a:xfrm>
              <a:off x="863794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3" name="Google Shape;453;p9"/>
            <p:cNvSpPr/>
            <p:nvPr/>
          </p:nvSpPr>
          <p:spPr>
            <a:xfrm>
              <a:off x="8512988"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4" name="Google Shape;454;p9"/>
            <p:cNvSpPr/>
            <p:nvPr/>
          </p:nvSpPr>
          <p:spPr>
            <a:xfrm>
              <a:off x="8512988"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5" name="Google Shape;455;p9"/>
            <p:cNvSpPr/>
            <p:nvPr/>
          </p:nvSpPr>
          <p:spPr>
            <a:xfrm>
              <a:off x="8388033"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6" name="Google Shape;456;p9"/>
            <p:cNvSpPr/>
            <p:nvPr/>
          </p:nvSpPr>
          <p:spPr>
            <a:xfrm>
              <a:off x="8388033"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57" name="Google Shape;457;p9"/>
          <p:cNvSpPr/>
          <p:nvPr/>
        </p:nvSpPr>
        <p:spPr>
          <a:xfrm>
            <a:off x="-1" y="3233984"/>
            <a:ext cx="606972" cy="3624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58" name="Google Shape;458;p9" descr="A screenshot of a cell phone&#10;&#10;Description automatically generated"/>
          <p:cNvPicPr preferRelativeResize="0"/>
          <p:nvPr/>
        </p:nvPicPr>
        <p:blipFill rotWithShape="1">
          <a:blip r:embed="rId5">
            <a:alphaModFix/>
          </a:blip>
          <a:srcRect t="2224" b="1879"/>
          <a:stretch/>
        </p:blipFill>
        <p:spPr>
          <a:xfrm>
            <a:off x="5860472" y="730949"/>
            <a:ext cx="5731071" cy="5496116"/>
          </a:xfrm>
          <a:prstGeom prst="rect">
            <a:avLst/>
          </a:prstGeom>
          <a:noFill/>
          <a:ln>
            <a:noFill/>
          </a:ln>
        </p:spPr>
      </p:pic>
      <p:sp>
        <p:nvSpPr>
          <p:cNvPr id="459" name="Google Shape;459;p9"/>
          <p:cNvSpPr txBox="1"/>
          <p:nvPr/>
        </p:nvSpPr>
        <p:spPr>
          <a:xfrm>
            <a:off x="1166649" y="3531476"/>
            <a:ext cx="3981424" cy="3034862"/>
          </a:xfrm>
          <a:prstGeom prst="rect">
            <a:avLst/>
          </a:prstGeom>
          <a:noFill/>
          <a:ln>
            <a:noFill/>
          </a:ln>
        </p:spPr>
        <p:txBody>
          <a:bodyPr spcFirstLastPara="1" wrap="square" lIns="91425" tIns="45700" rIns="91425" bIns="45700" anchor="ctr" anchorCtr="0">
            <a:normAutofit/>
          </a:bodyPr>
          <a:lstStyle/>
          <a:p>
            <a:pPr marL="0" marR="0" lvl="0" indent="457200" algn="l" rtl="0">
              <a:lnSpc>
                <a:spcPct val="90000"/>
              </a:lnSpc>
              <a:spcBef>
                <a:spcPts val="0"/>
              </a:spcBef>
              <a:spcAft>
                <a:spcPts val="0"/>
              </a:spcAft>
              <a:buClr>
                <a:schemeClr val="dk1"/>
              </a:buClr>
              <a:buSzPts val="1800"/>
              <a:buFont typeface="Arial"/>
              <a:buNone/>
            </a:pPr>
            <a:r>
              <a:rPr lang="en-US" sz="2200" b="1" u="sng">
                <a:solidFill>
                  <a:schemeClr val="dk1"/>
                </a:solidFill>
                <a:latin typeface="Calibri"/>
                <a:ea typeface="Calibri"/>
                <a:cs typeface="Calibri"/>
                <a:sym typeface="Calibri"/>
              </a:rPr>
              <a:t>Word list</a:t>
            </a:r>
            <a:endParaRPr sz="1800" b="1" u="sng"/>
          </a:p>
          <a:p>
            <a:pPr marL="0" marR="0" lvl="0" indent="0" algn="l" rtl="0">
              <a:lnSpc>
                <a:spcPct val="9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loan forgiveness</a:t>
            </a:r>
            <a:endParaRPr sz="18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Grant</a:t>
            </a:r>
            <a:endParaRPr sz="18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Care</a:t>
            </a:r>
            <a:endParaRPr sz="18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Thank</a:t>
            </a:r>
            <a:endParaRPr sz="1800">
              <a:solidFill>
                <a:schemeClr val="dk1"/>
              </a:solidFill>
              <a:latin typeface="Calibri"/>
              <a:ea typeface="Calibri"/>
              <a:cs typeface="Calibri"/>
              <a:sym typeface="Calibri"/>
            </a:endParaRPr>
          </a:p>
          <a:p>
            <a:pPr marL="228600" marR="0" lvl="0" indent="-228600" algn="l" rtl="0">
              <a:lnSpc>
                <a:spcPct val="90000"/>
              </a:lnSpc>
              <a:spcBef>
                <a:spcPts val="0"/>
              </a:spcBef>
              <a:spcAft>
                <a:spcPts val="0"/>
              </a:spcAft>
              <a:buClr>
                <a:schemeClr val="dk1"/>
              </a:buClr>
              <a:buSzPts val="1800"/>
              <a:buFont typeface="Arial"/>
              <a:buChar char="•"/>
            </a:pPr>
            <a:r>
              <a:rPr lang="en-US" sz="1800" b="0" i="0" u="none" strike="noStrike" cap="none">
                <a:solidFill>
                  <a:schemeClr val="dk1"/>
                </a:solidFill>
                <a:latin typeface="Calibri"/>
                <a:ea typeface="Calibri"/>
                <a:cs typeface="Calibri"/>
                <a:sym typeface="Calibri"/>
              </a:rPr>
              <a:t>Sure</a:t>
            </a:r>
            <a:endParaRPr sz="1800">
              <a:solidFill>
                <a:schemeClr val="dk1"/>
              </a:solidFill>
              <a:latin typeface="Calibri"/>
              <a:ea typeface="Calibri"/>
              <a:cs typeface="Calibri"/>
              <a:sym typeface="Calibri"/>
            </a:endParaRPr>
          </a:p>
          <a:p>
            <a:pPr marL="457200" marR="0" lvl="0" indent="0" algn="l" rtl="0">
              <a:lnSpc>
                <a:spcPct val="90000"/>
              </a:lnSpc>
              <a:spcBef>
                <a:spcPts val="0"/>
              </a:spcBef>
              <a:spcAft>
                <a:spcPts val="0"/>
              </a:spcAft>
              <a:buNone/>
            </a:pPr>
            <a:endParaRPr/>
          </a:p>
        </p:txBody>
      </p:sp>
      <p:pic>
        <p:nvPicPr>
          <p:cNvPr id="460" name="Google Shape;460;p9" descr="A picture containing table&#10;&#10;Description automatically generated"/>
          <p:cNvPicPr preferRelativeResize="0"/>
          <p:nvPr/>
        </p:nvPicPr>
        <p:blipFill rotWithShape="1">
          <a:blip r:embed="rId6">
            <a:alphaModFix/>
          </a:blip>
          <a:srcRect/>
          <a:stretch/>
        </p:blipFill>
        <p:spPr>
          <a:xfrm>
            <a:off x="5707751" y="363106"/>
            <a:ext cx="6131788" cy="6131788"/>
          </a:xfrm>
          <a:prstGeom prst="rect">
            <a:avLst/>
          </a:prstGeom>
          <a:noFill/>
          <a:ln>
            <a:noFill/>
          </a:ln>
        </p:spPr>
      </p:pic>
      <p:pic>
        <p:nvPicPr>
          <p:cNvPr id="2" name="Audio 1">
            <a:hlinkClick r:id="" action="ppaction://media"/>
            <a:extLst>
              <a:ext uri="{FF2B5EF4-FFF2-40B4-BE49-F238E27FC236}">
                <a16:creationId xmlns:a16="http://schemas.microsoft.com/office/drawing/2014/main" id="{63BB213B-B1FF-4A9F-84AF-B737441645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874"/>
    </mc:Choice>
    <mc:Fallback xmlns="">
      <p:transition spd="slow" advTm="35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10"/>
          <p:cNvSpPr/>
          <p:nvPr/>
        </p:nvSpPr>
        <p:spPr>
          <a:xfrm>
            <a:off x="606975" y="0"/>
            <a:ext cx="11585100" cy="3234000"/>
          </a:xfrm>
          <a:prstGeom prst="rect">
            <a:avLst/>
          </a:prstGeom>
          <a:solidFill>
            <a:srgbClr val="F2F2F2"/>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dirty="0">
                <a:solidFill>
                  <a:schemeClr val="dk1"/>
                </a:solidFill>
                <a:latin typeface="Calibri"/>
                <a:ea typeface="Calibri"/>
                <a:cs typeface="Calibri"/>
                <a:sym typeface="Calibri"/>
              </a:rPr>
              <a:t>Negative word cloud</a:t>
            </a:r>
            <a:endParaRPr sz="3600" dirty="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800"/>
              <a:buFont typeface="Arial"/>
              <a:buNone/>
            </a:pPr>
            <a:r>
              <a:rPr lang="en-US" sz="2200" b="1" dirty="0">
                <a:solidFill>
                  <a:schemeClr val="dk1"/>
                </a:solidFill>
                <a:latin typeface="Calibri"/>
                <a:ea typeface="Calibri"/>
                <a:cs typeface="Calibri"/>
                <a:sym typeface="Calibri"/>
              </a:rPr>
              <a:t>      </a:t>
            </a:r>
            <a:r>
              <a:rPr lang="en-US" sz="2200" b="1" dirty="0">
                <a:solidFill>
                  <a:srgbClr val="1155CC"/>
                </a:solidFill>
                <a:latin typeface="Calibri"/>
                <a:ea typeface="Calibri"/>
                <a:cs typeface="Calibri"/>
                <a:sym typeface="Calibri"/>
              </a:rPr>
              <a:t> 2020-04-29 to 2020-05-01</a:t>
            </a:r>
            <a:endParaRPr sz="2600" dirty="0">
              <a:solidFill>
                <a:schemeClr val="dk1"/>
              </a:solidFill>
              <a:latin typeface="Calibri"/>
              <a:ea typeface="Calibri"/>
              <a:cs typeface="Calibri"/>
              <a:sym typeface="Calibri"/>
            </a:endParaRPr>
          </a:p>
        </p:txBody>
      </p:sp>
      <p:sp>
        <p:nvSpPr>
          <p:cNvPr id="466" name="Google Shape;466;p10"/>
          <p:cNvSpPr/>
          <p:nvPr/>
        </p:nvSpPr>
        <p:spPr>
          <a:xfrm>
            <a:off x="-1" y="1"/>
            <a:ext cx="606972" cy="3233984"/>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467" name="Google Shape;467;p10"/>
          <p:cNvGrpSpPr/>
          <p:nvPr/>
        </p:nvGrpSpPr>
        <p:grpSpPr>
          <a:xfrm>
            <a:off x="1188720" y="73152"/>
            <a:ext cx="1178966" cy="232963"/>
            <a:chOff x="7763256" y="73152"/>
            <a:chExt cx="1178966" cy="232963"/>
          </a:xfrm>
        </p:grpSpPr>
        <p:sp>
          <p:nvSpPr>
            <p:cNvPr id="468" name="Google Shape;468;p10"/>
            <p:cNvSpPr/>
            <p:nvPr/>
          </p:nvSpPr>
          <p:spPr>
            <a:xfrm>
              <a:off x="826307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9" name="Google Shape;469;p10"/>
            <p:cNvSpPr/>
            <p:nvPr/>
          </p:nvSpPr>
          <p:spPr>
            <a:xfrm>
              <a:off x="826307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0" name="Google Shape;470;p10"/>
            <p:cNvSpPr/>
            <p:nvPr/>
          </p:nvSpPr>
          <p:spPr>
            <a:xfrm>
              <a:off x="8138122"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1" name="Google Shape;471;p10"/>
            <p:cNvSpPr/>
            <p:nvPr/>
          </p:nvSpPr>
          <p:spPr>
            <a:xfrm>
              <a:off x="8138122"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10"/>
            <p:cNvSpPr/>
            <p:nvPr/>
          </p:nvSpPr>
          <p:spPr>
            <a:xfrm>
              <a:off x="801316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3" name="Google Shape;473;p10"/>
            <p:cNvSpPr/>
            <p:nvPr/>
          </p:nvSpPr>
          <p:spPr>
            <a:xfrm>
              <a:off x="801316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4" name="Google Shape;474;p10"/>
            <p:cNvSpPr/>
            <p:nvPr/>
          </p:nvSpPr>
          <p:spPr>
            <a:xfrm>
              <a:off x="7888211"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10"/>
            <p:cNvSpPr/>
            <p:nvPr/>
          </p:nvSpPr>
          <p:spPr>
            <a:xfrm>
              <a:off x="7888211"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6" name="Google Shape;476;p10"/>
            <p:cNvSpPr/>
            <p:nvPr/>
          </p:nvSpPr>
          <p:spPr>
            <a:xfrm>
              <a:off x="7763256"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7" name="Google Shape;477;p10"/>
            <p:cNvSpPr/>
            <p:nvPr/>
          </p:nvSpPr>
          <p:spPr>
            <a:xfrm>
              <a:off x="7763256"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8" name="Google Shape;478;p10"/>
            <p:cNvSpPr/>
            <p:nvPr/>
          </p:nvSpPr>
          <p:spPr>
            <a:xfrm>
              <a:off x="888785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9" name="Google Shape;479;p10"/>
            <p:cNvSpPr/>
            <p:nvPr/>
          </p:nvSpPr>
          <p:spPr>
            <a:xfrm>
              <a:off x="888785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0" name="Google Shape;480;p10"/>
            <p:cNvSpPr/>
            <p:nvPr/>
          </p:nvSpPr>
          <p:spPr>
            <a:xfrm>
              <a:off x="8762899"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1" name="Google Shape;481;p10"/>
            <p:cNvSpPr/>
            <p:nvPr/>
          </p:nvSpPr>
          <p:spPr>
            <a:xfrm>
              <a:off x="8762899"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2" name="Google Shape;482;p10"/>
            <p:cNvSpPr/>
            <p:nvPr/>
          </p:nvSpPr>
          <p:spPr>
            <a:xfrm>
              <a:off x="863794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3" name="Google Shape;483;p10"/>
            <p:cNvSpPr/>
            <p:nvPr/>
          </p:nvSpPr>
          <p:spPr>
            <a:xfrm>
              <a:off x="863794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4" name="Google Shape;484;p10"/>
            <p:cNvSpPr/>
            <p:nvPr/>
          </p:nvSpPr>
          <p:spPr>
            <a:xfrm>
              <a:off x="8512988"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5" name="Google Shape;485;p10"/>
            <p:cNvSpPr/>
            <p:nvPr/>
          </p:nvSpPr>
          <p:spPr>
            <a:xfrm>
              <a:off x="8512988"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6" name="Google Shape;486;p10"/>
            <p:cNvSpPr/>
            <p:nvPr/>
          </p:nvSpPr>
          <p:spPr>
            <a:xfrm>
              <a:off x="8388033"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7" name="Google Shape;487;p10"/>
            <p:cNvSpPr/>
            <p:nvPr/>
          </p:nvSpPr>
          <p:spPr>
            <a:xfrm>
              <a:off x="8388033"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488" name="Google Shape;488;p10"/>
          <p:cNvSpPr/>
          <p:nvPr/>
        </p:nvSpPr>
        <p:spPr>
          <a:xfrm>
            <a:off x="-1" y="3233984"/>
            <a:ext cx="606972" cy="3624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89" name="Google Shape;489;p10" descr="A screen shot of a social media post&#10;&#10;Description automatically generated"/>
          <p:cNvPicPr preferRelativeResize="0"/>
          <p:nvPr/>
        </p:nvPicPr>
        <p:blipFill rotWithShape="1">
          <a:blip r:embed="rId5">
            <a:alphaModFix/>
          </a:blip>
          <a:srcRect t="1541" r="2" b="2561"/>
          <a:stretch/>
        </p:blipFill>
        <p:spPr>
          <a:xfrm>
            <a:off x="5860472" y="730949"/>
            <a:ext cx="5731071" cy="5496116"/>
          </a:xfrm>
          <a:prstGeom prst="rect">
            <a:avLst/>
          </a:prstGeom>
          <a:noFill/>
          <a:ln>
            <a:noFill/>
          </a:ln>
        </p:spPr>
      </p:pic>
      <p:pic>
        <p:nvPicPr>
          <p:cNvPr id="490" name="Google Shape;490;p10" descr="A close up of text on a wooden surface&#10;&#10;Description automatically generated"/>
          <p:cNvPicPr preferRelativeResize="0"/>
          <p:nvPr/>
        </p:nvPicPr>
        <p:blipFill rotWithShape="1">
          <a:blip r:embed="rId6">
            <a:alphaModFix/>
          </a:blip>
          <a:srcRect/>
          <a:stretch/>
        </p:blipFill>
        <p:spPr>
          <a:xfrm>
            <a:off x="5987362" y="430526"/>
            <a:ext cx="5904410" cy="5904410"/>
          </a:xfrm>
          <a:prstGeom prst="rect">
            <a:avLst/>
          </a:prstGeom>
          <a:noFill/>
          <a:ln>
            <a:noFill/>
          </a:ln>
        </p:spPr>
      </p:pic>
      <p:sp>
        <p:nvSpPr>
          <p:cNvPr id="491" name="Google Shape;491;p10"/>
          <p:cNvSpPr txBox="1"/>
          <p:nvPr/>
        </p:nvSpPr>
        <p:spPr>
          <a:xfrm>
            <a:off x="1166649" y="3531476"/>
            <a:ext cx="3981424" cy="3034862"/>
          </a:xfrm>
          <a:prstGeom prst="rect">
            <a:avLst/>
          </a:prstGeom>
          <a:noFill/>
          <a:ln>
            <a:noFill/>
          </a:ln>
        </p:spPr>
        <p:txBody>
          <a:bodyPr spcFirstLastPara="1" wrap="square" lIns="91425" tIns="45700" rIns="91425" bIns="45700" anchor="ctr" anchorCtr="0">
            <a:normAutofit/>
          </a:bodyPr>
          <a:lstStyle/>
          <a:p>
            <a:pPr marL="0" marR="0" lvl="0" indent="457200" algn="l" rtl="0">
              <a:lnSpc>
                <a:spcPct val="90000"/>
              </a:lnSpc>
              <a:spcBef>
                <a:spcPts val="0"/>
              </a:spcBef>
              <a:spcAft>
                <a:spcPts val="0"/>
              </a:spcAft>
              <a:buClr>
                <a:schemeClr val="dk1"/>
              </a:buClr>
              <a:buSzPts val="1800"/>
              <a:buFont typeface="Arial"/>
              <a:buNone/>
            </a:pPr>
            <a:r>
              <a:rPr lang="en-US" sz="2200" b="1" u="sng">
                <a:solidFill>
                  <a:schemeClr val="dk1"/>
                </a:solidFill>
                <a:latin typeface="Calibri"/>
                <a:ea typeface="Calibri"/>
                <a:cs typeface="Calibri"/>
                <a:sym typeface="Calibri"/>
              </a:rPr>
              <a:t>Word List</a:t>
            </a:r>
            <a:endParaRPr sz="1800" b="1" u="sng"/>
          </a:p>
          <a:p>
            <a:pPr marL="0" marR="0" lvl="0" indent="0" algn="l" rtl="0">
              <a:lnSpc>
                <a:spcPct val="9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228600" marR="0" lvl="0" indent="-114300" algn="l" rtl="0">
              <a:lnSpc>
                <a:spcPct val="9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Second wave</a:t>
            </a: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a:t>
            </a:r>
            <a:r>
              <a:rPr lang="en-US" sz="1800" b="0" i="0" u="none" strike="noStrike" cap="none">
                <a:solidFill>
                  <a:schemeClr val="dk1"/>
                </a:solidFill>
                <a:latin typeface="Calibri"/>
                <a:ea typeface="Calibri"/>
                <a:cs typeface="Calibri"/>
                <a:sym typeface="Calibri"/>
              </a:rPr>
              <a:t>ncorrect</a:t>
            </a:r>
            <a:endParaRPr sz="1800">
              <a:solidFill>
                <a:schemeClr val="dk1"/>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Denial</a:t>
            </a:r>
            <a:endParaRPr sz="1800">
              <a:solidFill>
                <a:schemeClr val="dk1"/>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Unemployment</a:t>
            </a:r>
            <a:endParaRPr sz="1800">
              <a:solidFill>
                <a:schemeClr val="dk1"/>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Website glitch</a:t>
            </a:r>
            <a:endParaRPr sz="1800">
              <a:solidFill>
                <a:schemeClr val="dk1"/>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Exhausted</a:t>
            </a:r>
            <a:endParaRPr sz="1800">
              <a:solidFill>
                <a:schemeClr val="dk1"/>
              </a:solidFill>
              <a:latin typeface="Calibri"/>
              <a:ea typeface="Calibri"/>
              <a:cs typeface="Calibri"/>
              <a:sym typeface="Calibri"/>
            </a:endParaRPr>
          </a:p>
          <a:p>
            <a:pPr marL="457200" marR="0" lvl="0" indent="-342900" algn="l" rtl="0">
              <a:lnSpc>
                <a:spcPct val="9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Wrong </a:t>
            </a:r>
            <a:endParaRPr/>
          </a:p>
        </p:txBody>
      </p:sp>
      <p:pic>
        <p:nvPicPr>
          <p:cNvPr id="3" name="Audio 2">
            <a:hlinkClick r:id="" action="ppaction://media"/>
            <a:extLst>
              <a:ext uri="{FF2B5EF4-FFF2-40B4-BE49-F238E27FC236}">
                <a16:creationId xmlns:a16="http://schemas.microsoft.com/office/drawing/2014/main" id="{8BE8B110-9E37-4585-B454-4381E4EE59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749"/>
    </mc:Choice>
    <mc:Fallback xmlns="">
      <p:transition spd="slow" advTm="47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2" name="Google Shape;562;p31"/>
          <p:cNvSpPr/>
          <p:nvPr/>
        </p:nvSpPr>
        <p:spPr>
          <a:xfrm>
            <a:off x="-1" y="1"/>
            <a:ext cx="606972" cy="3233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3" name="Google Shape;563;p31"/>
          <p:cNvSpPr/>
          <p:nvPr/>
        </p:nvSpPr>
        <p:spPr>
          <a:xfrm>
            <a:off x="-1" y="3233984"/>
            <a:ext cx="606972" cy="3624015"/>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4" name="Google Shape;564;p31"/>
          <p:cNvSpPr/>
          <p:nvPr/>
        </p:nvSpPr>
        <p:spPr>
          <a:xfrm>
            <a:off x="606967" y="-13064"/>
            <a:ext cx="5038344" cy="685799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5" name="Google Shape;565;p31"/>
          <p:cNvSpPr txBox="1">
            <a:spLocks noGrp="1"/>
          </p:cNvSpPr>
          <p:nvPr>
            <p:ph type="title"/>
          </p:nvPr>
        </p:nvSpPr>
        <p:spPr>
          <a:xfrm>
            <a:off x="1166650" y="1561551"/>
            <a:ext cx="3927000" cy="21576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5400"/>
              <a:buNone/>
            </a:pPr>
            <a:r>
              <a:rPr lang="en-US" sz="5400"/>
              <a:t>Inferences</a:t>
            </a:r>
            <a:endParaRPr sz="5400"/>
          </a:p>
        </p:txBody>
      </p:sp>
      <p:grpSp>
        <p:nvGrpSpPr>
          <p:cNvPr id="566" name="Google Shape;566;p31"/>
          <p:cNvGrpSpPr/>
          <p:nvPr/>
        </p:nvGrpSpPr>
        <p:grpSpPr>
          <a:xfrm>
            <a:off x="1188720" y="73152"/>
            <a:ext cx="1178966" cy="232963"/>
            <a:chOff x="5422392" y="64008"/>
            <a:chExt cx="1178966" cy="232963"/>
          </a:xfrm>
        </p:grpSpPr>
        <p:sp>
          <p:nvSpPr>
            <p:cNvPr id="567" name="Google Shape;567;p31"/>
            <p:cNvSpPr/>
            <p:nvPr/>
          </p:nvSpPr>
          <p:spPr>
            <a:xfrm>
              <a:off x="592221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31"/>
            <p:cNvSpPr/>
            <p:nvPr/>
          </p:nvSpPr>
          <p:spPr>
            <a:xfrm>
              <a:off x="592221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9" name="Google Shape;569;p31"/>
            <p:cNvSpPr/>
            <p:nvPr/>
          </p:nvSpPr>
          <p:spPr>
            <a:xfrm>
              <a:off x="5797258"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0" name="Google Shape;570;p31"/>
            <p:cNvSpPr/>
            <p:nvPr/>
          </p:nvSpPr>
          <p:spPr>
            <a:xfrm>
              <a:off x="5797258"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1" name="Google Shape;571;p31"/>
            <p:cNvSpPr/>
            <p:nvPr/>
          </p:nvSpPr>
          <p:spPr>
            <a:xfrm>
              <a:off x="567230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2" name="Google Shape;572;p31"/>
            <p:cNvSpPr/>
            <p:nvPr/>
          </p:nvSpPr>
          <p:spPr>
            <a:xfrm>
              <a:off x="567230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3" name="Google Shape;573;p31"/>
            <p:cNvSpPr/>
            <p:nvPr/>
          </p:nvSpPr>
          <p:spPr>
            <a:xfrm>
              <a:off x="5547347"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4" name="Google Shape;574;p31"/>
            <p:cNvSpPr/>
            <p:nvPr/>
          </p:nvSpPr>
          <p:spPr>
            <a:xfrm>
              <a:off x="5547347"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5" name="Google Shape;575;p31"/>
            <p:cNvSpPr/>
            <p:nvPr/>
          </p:nvSpPr>
          <p:spPr>
            <a:xfrm>
              <a:off x="5422392"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6" name="Google Shape;576;p31"/>
            <p:cNvSpPr/>
            <p:nvPr/>
          </p:nvSpPr>
          <p:spPr>
            <a:xfrm>
              <a:off x="5422392"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7" name="Google Shape;577;p31"/>
            <p:cNvSpPr/>
            <p:nvPr/>
          </p:nvSpPr>
          <p:spPr>
            <a:xfrm>
              <a:off x="654699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p31"/>
            <p:cNvSpPr/>
            <p:nvPr/>
          </p:nvSpPr>
          <p:spPr>
            <a:xfrm>
              <a:off x="654699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9" name="Google Shape;579;p31"/>
            <p:cNvSpPr/>
            <p:nvPr/>
          </p:nvSpPr>
          <p:spPr>
            <a:xfrm>
              <a:off x="6422035"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0" name="Google Shape;580;p31"/>
            <p:cNvSpPr/>
            <p:nvPr/>
          </p:nvSpPr>
          <p:spPr>
            <a:xfrm>
              <a:off x="6422035"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1" name="Google Shape;581;p31"/>
            <p:cNvSpPr/>
            <p:nvPr/>
          </p:nvSpPr>
          <p:spPr>
            <a:xfrm>
              <a:off x="629708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2" name="Google Shape;582;p31"/>
            <p:cNvSpPr/>
            <p:nvPr/>
          </p:nvSpPr>
          <p:spPr>
            <a:xfrm>
              <a:off x="629708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3" name="Google Shape;583;p31"/>
            <p:cNvSpPr/>
            <p:nvPr/>
          </p:nvSpPr>
          <p:spPr>
            <a:xfrm>
              <a:off x="6172124"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4" name="Google Shape;584;p31"/>
            <p:cNvSpPr/>
            <p:nvPr/>
          </p:nvSpPr>
          <p:spPr>
            <a:xfrm>
              <a:off x="6172124"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Google Shape;585;p31"/>
            <p:cNvSpPr/>
            <p:nvPr/>
          </p:nvSpPr>
          <p:spPr>
            <a:xfrm>
              <a:off x="6047169"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6" name="Google Shape;586;p31"/>
            <p:cNvSpPr/>
            <p:nvPr/>
          </p:nvSpPr>
          <p:spPr>
            <a:xfrm>
              <a:off x="6047169"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587" name="Google Shape;587;p31"/>
          <p:cNvSpPr txBox="1">
            <a:spLocks noGrp="1"/>
          </p:cNvSpPr>
          <p:nvPr>
            <p:ph type="body" idx="1"/>
          </p:nvPr>
        </p:nvSpPr>
        <p:spPr>
          <a:xfrm>
            <a:off x="5913475" y="781878"/>
            <a:ext cx="6275700" cy="5891172"/>
          </a:xfrm>
          <a:prstGeom prst="rect">
            <a:avLst/>
          </a:prstGeom>
          <a:noFill/>
          <a:ln>
            <a:noFill/>
          </a:ln>
        </p:spPr>
        <p:txBody>
          <a:bodyPr spcFirstLastPara="1" wrap="square" lIns="91425" tIns="45700" rIns="91425" bIns="45700" anchor="t" anchorCtr="0">
            <a:normAutofit/>
          </a:bodyPr>
          <a:lstStyle/>
          <a:p>
            <a:pPr marL="469900" indent="-457200">
              <a:lnSpc>
                <a:spcPct val="100000"/>
              </a:lnSpc>
              <a:spcBef>
                <a:spcPts val="0"/>
              </a:spcBef>
              <a:buSzPts val="3400"/>
            </a:pPr>
            <a:r>
              <a:rPr lang="en-US" sz="2600" dirty="0"/>
              <a:t>Increasing trend in Positive and negative tweets </a:t>
            </a:r>
          </a:p>
          <a:p>
            <a:pPr marL="12700" indent="0">
              <a:lnSpc>
                <a:spcPct val="100000"/>
              </a:lnSpc>
              <a:spcBef>
                <a:spcPts val="0"/>
              </a:spcBef>
              <a:buSzPts val="3400"/>
              <a:buNone/>
            </a:pPr>
            <a:endParaRPr sz="2600" dirty="0"/>
          </a:p>
          <a:p>
            <a:pPr indent="-457200">
              <a:lnSpc>
                <a:spcPct val="100000"/>
              </a:lnSpc>
              <a:spcBef>
                <a:spcPts val="0"/>
              </a:spcBef>
              <a:buSzPts val="3400"/>
            </a:pPr>
            <a:r>
              <a:rPr lang="en-US" sz="2600" dirty="0"/>
              <a:t>As time moved forward, people become more informed &amp; aware about the Stimulus check</a:t>
            </a:r>
          </a:p>
          <a:p>
            <a:pPr marL="0" indent="0">
              <a:lnSpc>
                <a:spcPct val="100000"/>
              </a:lnSpc>
              <a:spcBef>
                <a:spcPts val="0"/>
              </a:spcBef>
              <a:buSzPts val="3400"/>
              <a:buNone/>
            </a:pPr>
            <a:endParaRPr lang="en-US" sz="2600" dirty="0"/>
          </a:p>
          <a:p>
            <a:pPr indent="-457200">
              <a:lnSpc>
                <a:spcPct val="100000"/>
              </a:lnSpc>
              <a:spcBef>
                <a:spcPts val="0"/>
              </a:spcBef>
              <a:buSzPts val="3400"/>
            </a:pPr>
            <a:r>
              <a:rPr lang="en-US" sz="2600" dirty="0"/>
              <a:t>From trend and </a:t>
            </a:r>
            <a:r>
              <a:rPr lang="en-US" sz="2600" dirty="0" err="1"/>
              <a:t>WordCloud</a:t>
            </a:r>
            <a:r>
              <a:rPr lang="en-US" sz="2600" dirty="0"/>
              <a:t> analysis people are happy with this initiative</a:t>
            </a:r>
          </a:p>
          <a:p>
            <a:pPr indent="-457200">
              <a:lnSpc>
                <a:spcPct val="100000"/>
              </a:lnSpc>
              <a:spcBef>
                <a:spcPts val="0"/>
              </a:spcBef>
              <a:buSzPts val="3400"/>
            </a:pPr>
            <a:endParaRPr lang="en-US" sz="2600" dirty="0"/>
          </a:p>
          <a:p>
            <a:pPr indent="-457200">
              <a:lnSpc>
                <a:spcPct val="100000"/>
              </a:lnSpc>
              <a:spcBef>
                <a:spcPts val="0"/>
              </a:spcBef>
              <a:buSzPts val="3400"/>
            </a:pPr>
            <a:r>
              <a:rPr lang="en-US" sz="2600" dirty="0"/>
              <a:t>People will be extremely happy if the government can issue the second round of stimulus checks.</a:t>
            </a:r>
            <a:endParaRPr sz="2600" dirty="0"/>
          </a:p>
          <a:p>
            <a:pPr marL="228600" lvl="0" indent="-76200" algn="l" rtl="0">
              <a:lnSpc>
                <a:spcPct val="90000"/>
              </a:lnSpc>
              <a:spcBef>
                <a:spcPts val="0"/>
              </a:spcBef>
              <a:spcAft>
                <a:spcPts val="0"/>
              </a:spcAft>
              <a:buSzPts val="2400"/>
              <a:buNone/>
            </a:pPr>
            <a:endParaRPr sz="2000" dirty="0"/>
          </a:p>
          <a:p>
            <a:pPr marL="228600" lvl="0" indent="-76200" algn="l" rtl="0">
              <a:lnSpc>
                <a:spcPct val="90000"/>
              </a:lnSpc>
              <a:spcBef>
                <a:spcPts val="0"/>
              </a:spcBef>
              <a:spcAft>
                <a:spcPts val="0"/>
              </a:spcAft>
              <a:buSzPts val="2400"/>
              <a:buNone/>
            </a:pPr>
            <a:endParaRPr sz="2000" dirty="0"/>
          </a:p>
          <a:p>
            <a:pPr marL="228600" lvl="0" indent="-76200" algn="l" rtl="0">
              <a:lnSpc>
                <a:spcPct val="90000"/>
              </a:lnSpc>
              <a:spcBef>
                <a:spcPts val="0"/>
              </a:spcBef>
              <a:spcAft>
                <a:spcPts val="0"/>
              </a:spcAft>
              <a:buClr>
                <a:schemeClr val="dk1"/>
              </a:buClr>
              <a:buSzPts val="2400"/>
              <a:buNone/>
            </a:pPr>
            <a:endParaRPr sz="2200" dirty="0"/>
          </a:p>
        </p:txBody>
      </p:sp>
      <p:pic>
        <p:nvPicPr>
          <p:cNvPr id="588" name="Google Shape;588;p31"/>
          <p:cNvPicPr preferRelativeResize="0"/>
          <p:nvPr/>
        </p:nvPicPr>
        <p:blipFill>
          <a:blip r:embed="rId5">
            <a:alphaModFix/>
          </a:blip>
          <a:stretch>
            <a:fillRect/>
          </a:stretch>
        </p:blipFill>
        <p:spPr>
          <a:xfrm>
            <a:off x="2196350" y="3490550"/>
            <a:ext cx="1859575" cy="1859575"/>
          </a:xfrm>
          <a:prstGeom prst="rect">
            <a:avLst/>
          </a:prstGeom>
          <a:noFill/>
          <a:ln>
            <a:noFill/>
          </a:ln>
        </p:spPr>
      </p:pic>
      <p:pic>
        <p:nvPicPr>
          <p:cNvPr id="2" name="Recorded Sound">
            <a:hlinkClick r:id="" action="ppaction://media"/>
            <a:extLst>
              <a:ext uri="{FF2B5EF4-FFF2-40B4-BE49-F238E27FC236}">
                <a16:creationId xmlns:a16="http://schemas.microsoft.com/office/drawing/2014/main" id="{809DE48A-35A1-4306-88E0-FBFFE071FD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51125" y="564815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2" name="Google Shape;562;p31"/>
          <p:cNvSpPr/>
          <p:nvPr/>
        </p:nvSpPr>
        <p:spPr>
          <a:xfrm>
            <a:off x="-1" y="1"/>
            <a:ext cx="606972" cy="3233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3" name="Google Shape;563;p31"/>
          <p:cNvSpPr/>
          <p:nvPr/>
        </p:nvSpPr>
        <p:spPr>
          <a:xfrm>
            <a:off x="-1" y="3233984"/>
            <a:ext cx="606972" cy="3624015"/>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4" name="Google Shape;564;p31"/>
          <p:cNvSpPr/>
          <p:nvPr/>
        </p:nvSpPr>
        <p:spPr>
          <a:xfrm>
            <a:off x="606967" y="-13064"/>
            <a:ext cx="5038344" cy="685799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5" name="Google Shape;565;p31"/>
          <p:cNvSpPr txBox="1">
            <a:spLocks noGrp="1"/>
          </p:cNvSpPr>
          <p:nvPr>
            <p:ph type="title"/>
          </p:nvPr>
        </p:nvSpPr>
        <p:spPr>
          <a:xfrm>
            <a:off x="1166650" y="2191109"/>
            <a:ext cx="9165186" cy="152804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5400"/>
              <a:buNone/>
            </a:pPr>
            <a:r>
              <a:rPr lang="en-US" sz="8000" dirty="0"/>
              <a:t>Thank you </a:t>
            </a:r>
            <a:r>
              <a:rPr lang="en-US" sz="8000" dirty="0">
                <a:sym typeface="Wingdings" panose="05000000000000000000" pitchFamily="2" charset="2"/>
              </a:rPr>
              <a:t></a:t>
            </a:r>
            <a:endParaRPr sz="8000" dirty="0"/>
          </a:p>
        </p:txBody>
      </p:sp>
      <p:grpSp>
        <p:nvGrpSpPr>
          <p:cNvPr id="566" name="Google Shape;566;p31"/>
          <p:cNvGrpSpPr/>
          <p:nvPr/>
        </p:nvGrpSpPr>
        <p:grpSpPr>
          <a:xfrm>
            <a:off x="1188720" y="73152"/>
            <a:ext cx="1178966" cy="232963"/>
            <a:chOff x="5422392" y="64008"/>
            <a:chExt cx="1178966" cy="232963"/>
          </a:xfrm>
        </p:grpSpPr>
        <p:sp>
          <p:nvSpPr>
            <p:cNvPr id="567" name="Google Shape;567;p31"/>
            <p:cNvSpPr/>
            <p:nvPr/>
          </p:nvSpPr>
          <p:spPr>
            <a:xfrm>
              <a:off x="592221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8" name="Google Shape;568;p31"/>
            <p:cNvSpPr/>
            <p:nvPr/>
          </p:nvSpPr>
          <p:spPr>
            <a:xfrm>
              <a:off x="592221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69" name="Google Shape;569;p31"/>
            <p:cNvSpPr/>
            <p:nvPr/>
          </p:nvSpPr>
          <p:spPr>
            <a:xfrm>
              <a:off x="5797258"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0" name="Google Shape;570;p31"/>
            <p:cNvSpPr/>
            <p:nvPr/>
          </p:nvSpPr>
          <p:spPr>
            <a:xfrm>
              <a:off x="5797258"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1" name="Google Shape;571;p31"/>
            <p:cNvSpPr/>
            <p:nvPr/>
          </p:nvSpPr>
          <p:spPr>
            <a:xfrm>
              <a:off x="567230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2" name="Google Shape;572;p31"/>
            <p:cNvSpPr/>
            <p:nvPr/>
          </p:nvSpPr>
          <p:spPr>
            <a:xfrm>
              <a:off x="567230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3" name="Google Shape;573;p31"/>
            <p:cNvSpPr/>
            <p:nvPr/>
          </p:nvSpPr>
          <p:spPr>
            <a:xfrm>
              <a:off x="5547347"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4" name="Google Shape;574;p31"/>
            <p:cNvSpPr/>
            <p:nvPr/>
          </p:nvSpPr>
          <p:spPr>
            <a:xfrm>
              <a:off x="5547347"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5" name="Google Shape;575;p31"/>
            <p:cNvSpPr/>
            <p:nvPr/>
          </p:nvSpPr>
          <p:spPr>
            <a:xfrm>
              <a:off x="5422392"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6" name="Google Shape;576;p31"/>
            <p:cNvSpPr/>
            <p:nvPr/>
          </p:nvSpPr>
          <p:spPr>
            <a:xfrm>
              <a:off x="5422392"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7" name="Google Shape;577;p31"/>
            <p:cNvSpPr/>
            <p:nvPr/>
          </p:nvSpPr>
          <p:spPr>
            <a:xfrm>
              <a:off x="654699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8" name="Google Shape;578;p31"/>
            <p:cNvSpPr/>
            <p:nvPr/>
          </p:nvSpPr>
          <p:spPr>
            <a:xfrm>
              <a:off x="654699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79" name="Google Shape;579;p31"/>
            <p:cNvSpPr/>
            <p:nvPr/>
          </p:nvSpPr>
          <p:spPr>
            <a:xfrm>
              <a:off x="6422035"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0" name="Google Shape;580;p31"/>
            <p:cNvSpPr/>
            <p:nvPr/>
          </p:nvSpPr>
          <p:spPr>
            <a:xfrm>
              <a:off x="6422035"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1" name="Google Shape;581;p31"/>
            <p:cNvSpPr/>
            <p:nvPr/>
          </p:nvSpPr>
          <p:spPr>
            <a:xfrm>
              <a:off x="629708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2" name="Google Shape;582;p31"/>
            <p:cNvSpPr/>
            <p:nvPr/>
          </p:nvSpPr>
          <p:spPr>
            <a:xfrm>
              <a:off x="629708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3" name="Google Shape;583;p31"/>
            <p:cNvSpPr/>
            <p:nvPr/>
          </p:nvSpPr>
          <p:spPr>
            <a:xfrm>
              <a:off x="6172124"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4" name="Google Shape;584;p31"/>
            <p:cNvSpPr/>
            <p:nvPr/>
          </p:nvSpPr>
          <p:spPr>
            <a:xfrm>
              <a:off x="6172124"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5" name="Google Shape;585;p31"/>
            <p:cNvSpPr/>
            <p:nvPr/>
          </p:nvSpPr>
          <p:spPr>
            <a:xfrm>
              <a:off x="6047169"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86" name="Google Shape;586;p31"/>
            <p:cNvSpPr/>
            <p:nvPr/>
          </p:nvSpPr>
          <p:spPr>
            <a:xfrm>
              <a:off x="6047169"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1064457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7" name="Google Shape;107;p2"/>
          <p:cNvSpPr/>
          <p:nvPr/>
        </p:nvSpPr>
        <p:spPr>
          <a:xfrm>
            <a:off x="-1" y="1"/>
            <a:ext cx="606972" cy="3233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
          <p:cNvSpPr/>
          <p:nvPr/>
        </p:nvSpPr>
        <p:spPr>
          <a:xfrm>
            <a:off x="-1" y="3233984"/>
            <a:ext cx="606972" cy="3624015"/>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9" name="Google Shape;109;p2"/>
          <p:cNvSpPr/>
          <p:nvPr/>
        </p:nvSpPr>
        <p:spPr>
          <a:xfrm>
            <a:off x="606967" y="-1"/>
            <a:ext cx="5038344" cy="685799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2"/>
          <p:cNvSpPr txBox="1">
            <a:spLocks noGrp="1"/>
          </p:cNvSpPr>
          <p:nvPr>
            <p:ph type="title"/>
          </p:nvPr>
        </p:nvSpPr>
        <p:spPr>
          <a:xfrm>
            <a:off x="1166650" y="1332952"/>
            <a:ext cx="3926898" cy="392117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400"/>
              <a:buFont typeface="Calibri"/>
              <a:buNone/>
            </a:pPr>
            <a:r>
              <a:rPr lang="en-US" sz="5400"/>
              <a:t>Introduction</a:t>
            </a:r>
            <a:endParaRPr/>
          </a:p>
        </p:txBody>
      </p:sp>
      <p:grpSp>
        <p:nvGrpSpPr>
          <p:cNvPr id="111" name="Google Shape;111;p2"/>
          <p:cNvGrpSpPr/>
          <p:nvPr/>
        </p:nvGrpSpPr>
        <p:grpSpPr>
          <a:xfrm>
            <a:off x="1188720" y="73152"/>
            <a:ext cx="1178966" cy="232963"/>
            <a:chOff x="5422392" y="64008"/>
            <a:chExt cx="1178966" cy="232963"/>
          </a:xfrm>
        </p:grpSpPr>
        <p:sp>
          <p:nvSpPr>
            <p:cNvPr id="112" name="Google Shape;112;p2"/>
            <p:cNvSpPr/>
            <p:nvPr/>
          </p:nvSpPr>
          <p:spPr>
            <a:xfrm>
              <a:off x="592221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
            <p:cNvSpPr/>
            <p:nvPr/>
          </p:nvSpPr>
          <p:spPr>
            <a:xfrm>
              <a:off x="592221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2"/>
            <p:cNvSpPr/>
            <p:nvPr/>
          </p:nvSpPr>
          <p:spPr>
            <a:xfrm>
              <a:off x="5797258"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2"/>
            <p:cNvSpPr/>
            <p:nvPr/>
          </p:nvSpPr>
          <p:spPr>
            <a:xfrm>
              <a:off x="5797258"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
            <p:cNvSpPr/>
            <p:nvPr/>
          </p:nvSpPr>
          <p:spPr>
            <a:xfrm>
              <a:off x="567230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2"/>
            <p:cNvSpPr/>
            <p:nvPr/>
          </p:nvSpPr>
          <p:spPr>
            <a:xfrm>
              <a:off x="567230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2"/>
            <p:cNvSpPr/>
            <p:nvPr/>
          </p:nvSpPr>
          <p:spPr>
            <a:xfrm>
              <a:off x="5547347"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2"/>
            <p:cNvSpPr/>
            <p:nvPr/>
          </p:nvSpPr>
          <p:spPr>
            <a:xfrm>
              <a:off x="5547347"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2"/>
            <p:cNvSpPr/>
            <p:nvPr/>
          </p:nvSpPr>
          <p:spPr>
            <a:xfrm>
              <a:off x="5422392"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
            <p:cNvSpPr/>
            <p:nvPr/>
          </p:nvSpPr>
          <p:spPr>
            <a:xfrm>
              <a:off x="5422392"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2"/>
            <p:cNvSpPr/>
            <p:nvPr/>
          </p:nvSpPr>
          <p:spPr>
            <a:xfrm>
              <a:off x="654699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2"/>
            <p:cNvSpPr/>
            <p:nvPr/>
          </p:nvSpPr>
          <p:spPr>
            <a:xfrm>
              <a:off x="654699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
            <p:cNvSpPr/>
            <p:nvPr/>
          </p:nvSpPr>
          <p:spPr>
            <a:xfrm>
              <a:off x="6422035"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5" name="Google Shape;125;p2"/>
            <p:cNvSpPr/>
            <p:nvPr/>
          </p:nvSpPr>
          <p:spPr>
            <a:xfrm>
              <a:off x="6422035"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6" name="Google Shape;126;p2"/>
            <p:cNvSpPr/>
            <p:nvPr/>
          </p:nvSpPr>
          <p:spPr>
            <a:xfrm>
              <a:off x="629708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
            <p:cNvSpPr/>
            <p:nvPr/>
          </p:nvSpPr>
          <p:spPr>
            <a:xfrm>
              <a:off x="629708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8" name="Google Shape;128;p2"/>
            <p:cNvSpPr/>
            <p:nvPr/>
          </p:nvSpPr>
          <p:spPr>
            <a:xfrm>
              <a:off x="6172124"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
            <p:cNvSpPr/>
            <p:nvPr/>
          </p:nvSpPr>
          <p:spPr>
            <a:xfrm>
              <a:off x="6172124"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0" name="Google Shape;130;p2"/>
            <p:cNvSpPr/>
            <p:nvPr/>
          </p:nvSpPr>
          <p:spPr>
            <a:xfrm>
              <a:off x="6047169"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1" name="Google Shape;131;p2"/>
            <p:cNvSpPr/>
            <p:nvPr/>
          </p:nvSpPr>
          <p:spPr>
            <a:xfrm>
              <a:off x="6047169"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32" name="Google Shape;132;p2"/>
          <p:cNvSpPr txBox="1">
            <a:spLocks noGrp="1"/>
          </p:cNvSpPr>
          <p:nvPr>
            <p:ph type="body" idx="1"/>
          </p:nvPr>
        </p:nvSpPr>
        <p:spPr>
          <a:xfrm>
            <a:off x="6421125" y="499825"/>
            <a:ext cx="5100300" cy="6686700"/>
          </a:xfrm>
          <a:prstGeom prst="rect">
            <a:avLst/>
          </a:prstGeom>
          <a:noFill/>
          <a:ln>
            <a:noFill/>
          </a:ln>
        </p:spPr>
        <p:txBody>
          <a:bodyPr spcFirstLastPara="1" wrap="square" lIns="91425" tIns="45700" rIns="91425" bIns="45700" anchor="ctr" anchorCtr="0">
            <a:normAutofit/>
          </a:bodyPr>
          <a:lstStyle/>
          <a:p>
            <a:pPr marL="228600" lvl="0" indent="-247650" algn="l" rtl="0">
              <a:lnSpc>
                <a:spcPct val="90000"/>
              </a:lnSpc>
              <a:spcBef>
                <a:spcPts val="0"/>
              </a:spcBef>
              <a:spcAft>
                <a:spcPts val="0"/>
              </a:spcAft>
              <a:buClr>
                <a:schemeClr val="dk1"/>
              </a:buClr>
              <a:buSzPts val="2700"/>
              <a:buChar char="•"/>
            </a:pPr>
            <a:r>
              <a:rPr lang="en-US" sz="2700"/>
              <a:t>Stimulus Check: Intended to balance the economy by providing consumers with spending money.</a:t>
            </a:r>
            <a:endParaRPr sz="2700"/>
          </a:p>
          <a:p>
            <a:pPr marL="457200" lvl="0" indent="0" algn="l" rtl="0">
              <a:lnSpc>
                <a:spcPct val="90000"/>
              </a:lnSpc>
              <a:spcBef>
                <a:spcPts val="0"/>
              </a:spcBef>
              <a:spcAft>
                <a:spcPts val="0"/>
              </a:spcAft>
              <a:buNone/>
            </a:pPr>
            <a:endParaRPr sz="2700"/>
          </a:p>
          <a:p>
            <a:pPr marL="228600" lvl="0" indent="-247650" algn="l" rtl="0">
              <a:lnSpc>
                <a:spcPct val="90000"/>
              </a:lnSpc>
              <a:spcBef>
                <a:spcPts val="1000"/>
              </a:spcBef>
              <a:spcAft>
                <a:spcPts val="0"/>
              </a:spcAft>
              <a:buClr>
                <a:schemeClr val="dk1"/>
              </a:buClr>
              <a:buSzPts val="2700"/>
              <a:buChar char="•"/>
            </a:pPr>
            <a:r>
              <a:rPr lang="en-US" sz="2700"/>
              <a:t>IRS announced on April 8 to send electronic payments to 115 million Americans due to COVID-19</a:t>
            </a:r>
            <a:endParaRPr sz="2700"/>
          </a:p>
          <a:p>
            <a:pPr marL="457200" lvl="0" indent="0" algn="l" rtl="0">
              <a:lnSpc>
                <a:spcPct val="90000"/>
              </a:lnSpc>
              <a:spcBef>
                <a:spcPts val="1000"/>
              </a:spcBef>
              <a:spcAft>
                <a:spcPts val="0"/>
              </a:spcAft>
              <a:buNone/>
            </a:pPr>
            <a:endParaRPr sz="2700"/>
          </a:p>
          <a:p>
            <a:pPr marL="228600" lvl="0" indent="-228600" algn="l" rtl="0">
              <a:lnSpc>
                <a:spcPct val="90000"/>
              </a:lnSpc>
              <a:spcBef>
                <a:spcPts val="1000"/>
              </a:spcBef>
              <a:spcAft>
                <a:spcPts val="0"/>
              </a:spcAft>
              <a:buClr>
                <a:schemeClr val="dk1"/>
              </a:buClr>
              <a:buSzPts val="2400"/>
              <a:buChar char="•"/>
            </a:pPr>
            <a:r>
              <a:rPr lang="en-US" sz="2700"/>
              <a:t>The goal is to categorize the tweets into Positive, Negative and Neutral opinions using Sentiment Analysis and make an inference</a:t>
            </a:r>
            <a:r>
              <a:rPr lang="en-US" sz="2400"/>
              <a:t> </a:t>
            </a:r>
            <a:endParaRPr sz="2200"/>
          </a:p>
          <a:p>
            <a:pPr marL="228600" lvl="0" indent="-88900" algn="l" rtl="0">
              <a:lnSpc>
                <a:spcPct val="90000"/>
              </a:lnSpc>
              <a:spcBef>
                <a:spcPts val="1000"/>
              </a:spcBef>
              <a:spcAft>
                <a:spcPts val="0"/>
              </a:spcAft>
              <a:buClr>
                <a:schemeClr val="dk1"/>
              </a:buClr>
              <a:buSzPts val="2200"/>
              <a:buNone/>
            </a:pPr>
            <a:endParaRPr sz="2200"/>
          </a:p>
        </p:txBody>
      </p:sp>
      <p:pic>
        <p:nvPicPr>
          <p:cNvPr id="3" name="Picture 2" descr="A close up of a logo&#10;&#10;Description automatically generated">
            <a:extLst>
              <a:ext uri="{FF2B5EF4-FFF2-40B4-BE49-F238E27FC236}">
                <a16:creationId xmlns:a16="http://schemas.microsoft.com/office/drawing/2014/main" id="{2BFE4EAE-0CC0-4439-ADA9-676A9F1A0878}"/>
              </a:ext>
            </a:extLst>
          </p:cNvPr>
          <p:cNvPicPr>
            <a:picLocks noChangeAspect="1"/>
          </p:cNvPicPr>
          <p:nvPr/>
        </p:nvPicPr>
        <p:blipFill>
          <a:blip r:embed="rId5"/>
          <a:stretch>
            <a:fillRect/>
          </a:stretch>
        </p:blipFill>
        <p:spPr>
          <a:xfrm>
            <a:off x="1563586" y="3843175"/>
            <a:ext cx="3023303" cy="1732624"/>
          </a:xfrm>
          <a:prstGeom prst="rect">
            <a:avLst/>
          </a:prstGeom>
        </p:spPr>
      </p:pic>
      <p:pic>
        <p:nvPicPr>
          <p:cNvPr id="2" name="Recorded Sound">
            <a:hlinkClick r:id="" action="ppaction://media"/>
            <a:extLst>
              <a:ext uri="{FF2B5EF4-FFF2-40B4-BE49-F238E27FC236}">
                <a16:creationId xmlns:a16="http://schemas.microsoft.com/office/drawing/2014/main" id="{95BE199C-8EC2-44E1-AAF2-2DA7BE0878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3399" y="592905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3"/>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8" name="Google Shape;138;p3"/>
          <p:cNvSpPr/>
          <p:nvPr/>
        </p:nvSpPr>
        <p:spPr>
          <a:xfrm>
            <a:off x="-1" y="1"/>
            <a:ext cx="606972" cy="3233984"/>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9" name="Google Shape;139;p3"/>
          <p:cNvSpPr/>
          <p:nvPr/>
        </p:nvSpPr>
        <p:spPr>
          <a:xfrm>
            <a:off x="-1" y="3233984"/>
            <a:ext cx="606972" cy="3624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3"/>
          <p:cNvSpPr/>
          <p:nvPr/>
        </p:nvSpPr>
        <p:spPr>
          <a:xfrm>
            <a:off x="606967" y="-1"/>
            <a:ext cx="5038344" cy="685799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1" name="Google Shape;141;p3"/>
          <p:cNvSpPr txBox="1">
            <a:spLocks noGrp="1"/>
          </p:cNvSpPr>
          <p:nvPr>
            <p:ph type="title"/>
          </p:nvPr>
        </p:nvSpPr>
        <p:spPr>
          <a:xfrm>
            <a:off x="1166650" y="1332950"/>
            <a:ext cx="3927000" cy="1901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400"/>
              <a:buFont typeface="Calibri"/>
              <a:buNone/>
            </a:pPr>
            <a:r>
              <a:rPr lang="en-US" sz="5400" dirty="0"/>
              <a:t>Why Twitter?</a:t>
            </a:r>
            <a:endParaRPr dirty="0"/>
          </a:p>
        </p:txBody>
      </p:sp>
      <p:grpSp>
        <p:nvGrpSpPr>
          <p:cNvPr id="142" name="Google Shape;142;p3"/>
          <p:cNvGrpSpPr/>
          <p:nvPr/>
        </p:nvGrpSpPr>
        <p:grpSpPr>
          <a:xfrm>
            <a:off x="1188720" y="73152"/>
            <a:ext cx="1178966" cy="232963"/>
            <a:chOff x="5422392" y="64008"/>
            <a:chExt cx="1178966" cy="232963"/>
          </a:xfrm>
        </p:grpSpPr>
        <p:sp>
          <p:nvSpPr>
            <p:cNvPr id="143" name="Google Shape;143;p3"/>
            <p:cNvSpPr/>
            <p:nvPr/>
          </p:nvSpPr>
          <p:spPr>
            <a:xfrm>
              <a:off x="592221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4" name="Google Shape;144;p3"/>
            <p:cNvSpPr/>
            <p:nvPr/>
          </p:nvSpPr>
          <p:spPr>
            <a:xfrm>
              <a:off x="592221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3"/>
            <p:cNvSpPr/>
            <p:nvPr/>
          </p:nvSpPr>
          <p:spPr>
            <a:xfrm>
              <a:off x="5797258"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6" name="Google Shape;146;p3"/>
            <p:cNvSpPr/>
            <p:nvPr/>
          </p:nvSpPr>
          <p:spPr>
            <a:xfrm>
              <a:off x="5797258"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3"/>
            <p:cNvSpPr/>
            <p:nvPr/>
          </p:nvSpPr>
          <p:spPr>
            <a:xfrm>
              <a:off x="567230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3"/>
            <p:cNvSpPr/>
            <p:nvPr/>
          </p:nvSpPr>
          <p:spPr>
            <a:xfrm>
              <a:off x="567230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9" name="Google Shape;149;p3"/>
            <p:cNvSpPr/>
            <p:nvPr/>
          </p:nvSpPr>
          <p:spPr>
            <a:xfrm>
              <a:off x="5547347"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3"/>
            <p:cNvSpPr/>
            <p:nvPr/>
          </p:nvSpPr>
          <p:spPr>
            <a:xfrm>
              <a:off x="5547347"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p3"/>
            <p:cNvSpPr/>
            <p:nvPr/>
          </p:nvSpPr>
          <p:spPr>
            <a:xfrm>
              <a:off x="5422392"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2" name="Google Shape;152;p3"/>
            <p:cNvSpPr/>
            <p:nvPr/>
          </p:nvSpPr>
          <p:spPr>
            <a:xfrm>
              <a:off x="5422392"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3"/>
            <p:cNvSpPr/>
            <p:nvPr/>
          </p:nvSpPr>
          <p:spPr>
            <a:xfrm>
              <a:off x="654699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4" name="Google Shape;154;p3"/>
            <p:cNvSpPr/>
            <p:nvPr/>
          </p:nvSpPr>
          <p:spPr>
            <a:xfrm>
              <a:off x="654699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5" name="Google Shape;155;p3"/>
            <p:cNvSpPr/>
            <p:nvPr/>
          </p:nvSpPr>
          <p:spPr>
            <a:xfrm>
              <a:off x="6422035"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3"/>
            <p:cNvSpPr/>
            <p:nvPr/>
          </p:nvSpPr>
          <p:spPr>
            <a:xfrm>
              <a:off x="6422035"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7" name="Google Shape;157;p3"/>
            <p:cNvSpPr/>
            <p:nvPr/>
          </p:nvSpPr>
          <p:spPr>
            <a:xfrm>
              <a:off x="629708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8" name="Google Shape;158;p3"/>
            <p:cNvSpPr/>
            <p:nvPr/>
          </p:nvSpPr>
          <p:spPr>
            <a:xfrm>
              <a:off x="629708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3"/>
            <p:cNvSpPr/>
            <p:nvPr/>
          </p:nvSpPr>
          <p:spPr>
            <a:xfrm>
              <a:off x="6172124"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0" name="Google Shape;160;p3"/>
            <p:cNvSpPr/>
            <p:nvPr/>
          </p:nvSpPr>
          <p:spPr>
            <a:xfrm>
              <a:off x="6172124"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3"/>
            <p:cNvSpPr/>
            <p:nvPr/>
          </p:nvSpPr>
          <p:spPr>
            <a:xfrm>
              <a:off x="6047169"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2" name="Google Shape;162;p3"/>
            <p:cNvSpPr/>
            <p:nvPr/>
          </p:nvSpPr>
          <p:spPr>
            <a:xfrm>
              <a:off x="6047169"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63" name="Google Shape;163;p3"/>
          <p:cNvSpPr txBox="1">
            <a:spLocks noGrp="1"/>
          </p:cNvSpPr>
          <p:nvPr>
            <p:ph type="body" idx="1"/>
          </p:nvPr>
        </p:nvSpPr>
        <p:spPr>
          <a:xfrm>
            <a:off x="6421120" y="499833"/>
            <a:ext cx="5100320" cy="5581226"/>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3200"/>
              <a:buChar char="•"/>
            </a:pPr>
            <a:r>
              <a:rPr lang="en-US" sz="3200" dirty="0"/>
              <a:t>One of the most popular social media platforms. </a:t>
            </a:r>
            <a:endParaRPr sz="3800" dirty="0"/>
          </a:p>
          <a:p>
            <a:pPr marL="0" lvl="0" indent="0" algn="l" rtl="0">
              <a:lnSpc>
                <a:spcPct val="90000"/>
              </a:lnSpc>
              <a:spcBef>
                <a:spcPts val="1000"/>
              </a:spcBef>
              <a:spcAft>
                <a:spcPts val="0"/>
              </a:spcAft>
              <a:buClr>
                <a:schemeClr val="dk1"/>
              </a:buClr>
              <a:buSzPts val="2200"/>
              <a:buNone/>
            </a:pPr>
            <a:endParaRPr sz="3200" dirty="0"/>
          </a:p>
          <a:p>
            <a:pPr marL="228600" lvl="0" indent="-228600" algn="l" rtl="0">
              <a:lnSpc>
                <a:spcPct val="90000"/>
              </a:lnSpc>
              <a:spcBef>
                <a:spcPts val="1000"/>
              </a:spcBef>
              <a:spcAft>
                <a:spcPts val="0"/>
              </a:spcAft>
              <a:buClr>
                <a:schemeClr val="dk1"/>
              </a:buClr>
              <a:buSzPts val="3200"/>
              <a:buChar char="•"/>
            </a:pPr>
            <a:r>
              <a:rPr lang="en-US" sz="3200" dirty="0"/>
              <a:t>Easily available public opinions and statements.</a:t>
            </a:r>
            <a:endParaRPr sz="3800" dirty="0"/>
          </a:p>
          <a:p>
            <a:pPr marL="0" lvl="0" indent="0" algn="l" rtl="0">
              <a:lnSpc>
                <a:spcPct val="90000"/>
              </a:lnSpc>
              <a:spcBef>
                <a:spcPts val="1000"/>
              </a:spcBef>
              <a:spcAft>
                <a:spcPts val="0"/>
              </a:spcAft>
              <a:buClr>
                <a:schemeClr val="dk1"/>
              </a:buClr>
              <a:buSzPts val="2200"/>
              <a:buNone/>
            </a:pPr>
            <a:endParaRPr sz="3200" dirty="0"/>
          </a:p>
          <a:p>
            <a:pPr marL="228600" lvl="0" indent="-228600" algn="l" rtl="0">
              <a:lnSpc>
                <a:spcPct val="90000"/>
              </a:lnSpc>
              <a:spcBef>
                <a:spcPts val="1000"/>
              </a:spcBef>
              <a:spcAft>
                <a:spcPts val="0"/>
              </a:spcAft>
              <a:buClr>
                <a:schemeClr val="dk1"/>
              </a:buClr>
              <a:buSzPts val="3200"/>
              <a:buChar char="•"/>
            </a:pPr>
            <a:r>
              <a:rPr lang="en-US" sz="3200" dirty="0"/>
              <a:t>Most suitable platform for sentiment analysis.</a:t>
            </a:r>
            <a:endParaRPr sz="3800" dirty="0"/>
          </a:p>
          <a:p>
            <a:pPr marL="0" lvl="0" indent="0" algn="l" rtl="0">
              <a:lnSpc>
                <a:spcPct val="90000"/>
              </a:lnSpc>
              <a:spcBef>
                <a:spcPts val="1000"/>
              </a:spcBef>
              <a:spcAft>
                <a:spcPts val="0"/>
              </a:spcAft>
              <a:buClr>
                <a:schemeClr val="dk1"/>
              </a:buClr>
              <a:buSzPts val="2200"/>
              <a:buNone/>
            </a:pPr>
            <a:endParaRPr sz="2200" dirty="0"/>
          </a:p>
        </p:txBody>
      </p:sp>
      <p:pic>
        <p:nvPicPr>
          <p:cNvPr id="164" name="Google Shape;164;p3"/>
          <p:cNvPicPr preferRelativeResize="0"/>
          <p:nvPr/>
        </p:nvPicPr>
        <p:blipFill rotWithShape="1">
          <a:blip r:embed="rId5">
            <a:alphaModFix/>
          </a:blip>
          <a:srcRect/>
          <a:stretch/>
        </p:blipFill>
        <p:spPr>
          <a:xfrm>
            <a:off x="2175589" y="3233984"/>
            <a:ext cx="1901100" cy="1901100"/>
          </a:xfrm>
          <a:prstGeom prst="rect">
            <a:avLst/>
          </a:prstGeom>
          <a:noFill/>
          <a:ln>
            <a:noFill/>
          </a:ln>
        </p:spPr>
      </p:pic>
      <p:pic>
        <p:nvPicPr>
          <p:cNvPr id="2" name="Recorded Sound">
            <a:hlinkClick r:id="" action="ppaction://media"/>
            <a:extLst>
              <a:ext uri="{FF2B5EF4-FFF2-40B4-BE49-F238E27FC236}">
                <a16:creationId xmlns:a16="http://schemas.microsoft.com/office/drawing/2014/main" id="{04CB4EB5-AAE3-48BA-8B1C-D942F7E40E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8443" y="594359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84fbb4e718_0_0"/>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g84fbb4e718_0_0"/>
          <p:cNvSpPr/>
          <p:nvPr/>
        </p:nvSpPr>
        <p:spPr>
          <a:xfrm>
            <a:off x="-1" y="1"/>
            <a:ext cx="606900" cy="32340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1" name="Google Shape;171;g84fbb4e718_0_0"/>
          <p:cNvSpPr/>
          <p:nvPr/>
        </p:nvSpPr>
        <p:spPr>
          <a:xfrm>
            <a:off x="-1" y="3233984"/>
            <a:ext cx="606900" cy="3624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 name="Google Shape;172;g84fbb4e718_0_0"/>
          <p:cNvSpPr/>
          <p:nvPr/>
        </p:nvSpPr>
        <p:spPr>
          <a:xfrm>
            <a:off x="606967" y="-1"/>
            <a:ext cx="50382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g84fbb4e718_0_0"/>
          <p:cNvSpPr txBox="1">
            <a:spLocks noGrp="1"/>
          </p:cNvSpPr>
          <p:nvPr>
            <p:ph type="title"/>
          </p:nvPr>
        </p:nvSpPr>
        <p:spPr>
          <a:xfrm>
            <a:off x="1166650" y="1332950"/>
            <a:ext cx="3927000" cy="1901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Arial"/>
              <a:buNone/>
            </a:pPr>
            <a:r>
              <a:rPr lang="en-US" sz="5400" dirty="0"/>
              <a:t>Data Extraction</a:t>
            </a:r>
            <a:endParaRPr sz="5400" dirty="0"/>
          </a:p>
        </p:txBody>
      </p:sp>
      <p:grpSp>
        <p:nvGrpSpPr>
          <p:cNvPr id="174" name="Google Shape;174;g84fbb4e718_0_0"/>
          <p:cNvGrpSpPr/>
          <p:nvPr/>
        </p:nvGrpSpPr>
        <p:grpSpPr>
          <a:xfrm>
            <a:off x="1188720" y="73152"/>
            <a:ext cx="1178898" cy="232836"/>
            <a:chOff x="5422392" y="64008"/>
            <a:chExt cx="1178898" cy="232836"/>
          </a:xfrm>
        </p:grpSpPr>
        <p:sp>
          <p:nvSpPr>
            <p:cNvPr id="175" name="Google Shape;175;g84fbb4e718_0_0"/>
            <p:cNvSpPr/>
            <p:nvPr/>
          </p:nvSpPr>
          <p:spPr>
            <a:xfrm>
              <a:off x="5922213"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g84fbb4e718_0_0"/>
            <p:cNvSpPr/>
            <p:nvPr/>
          </p:nvSpPr>
          <p:spPr>
            <a:xfrm>
              <a:off x="5922213"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7" name="Google Shape;177;g84fbb4e718_0_0"/>
            <p:cNvSpPr/>
            <p:nvPr/>
          </p:nvSpPr>
          <p:spPr>
            <a:xfrm>
              <a:off x="5797258"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8" name="Google Shape;178;g84fbb4e718_0_0"/>
            <p:cNvSpPr/>
            <p:nvPr/>
          </p:nvSpPr>
          <p:spPr>
            <a:xfrm>
              <a:off x="5797258"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9" name="Google Shape;179;g84fbb4e718_0_0"/>
            <p:cNvSpPr/>
            <p:nvPr/>
          </p:nvSpPr>
          <p:spPr>
            <a:xfrm>
              <a:off x="5672303"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g84fbb4e718_0_0"/>
            <p:cNvSpPr/>
            <p:nvPr/>
          </p:nvSpPr>
          <p:spPr>
            <a:xfrm>
              <a:off x="5672303"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1" name="Google Shape;181;g84fbb4e718_0_0"/>
            <p:cNvSpPr/>
            <p:nvPr/>
          </p:nvSpPr>
          <p:spPr>
            <a:xfrm>
              <a:off x="5547347"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g84fbb4e718_0_0"/>
            <p:cNvSpPr/>
            <p:nvPr/>
          </p:nvSpPr>
          <p:spPr>
            <a:xfrm>
              <a:off x="5547347"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3" name="Google Shape;183;g84fbb4e718_0_0"/>
            <p:cNvSpPr/>
            <p:nvPr/>
          </p:nvSpPr>
          <p:spPr>
            <a:xfrm>
              <a:off x="5422392"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 name="Google Shape;184;g84fbb4e718_0_0"/>
            <p:cNvSpPr/>
            <p:nvPr/>
          </p:nvSpPr>
          <p:spPr>
            <a:xfrm>
              <a:off x="5422392"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 name="Google Shape;185;g84fbb4e718_0_0"/>
            <p:cNvSpPr/>
            <p:nvPr/>
          </p:nvSpPr>
          <p:spPr>
            <a:xfrm>
              <a:off x="6546990"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g84fbb4e718_0_0"/>
            <p:cNvSpPr/>
            <p:nvPr/>
          </p:nvSpPr>
          <p:spPr>
            <a:xfrm>
              <a:off x="6546990"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g84fbb4e718_0_0"/>
            <p:cNvSpPr/>
            <p:nvPr/>
          </p:nvSpPr>
          <p:spPr>
            <a:xfrm>
              <a:off x="6422035"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g84fbb4e718_0_0"/>
            <p:cNvSpPr/>
            <p:nvPr/>
          </p:nvSpPr>
          <p:spPr>
            <a:xfrm>
              <a:off x="6422035"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9" name="Google Shape;189;g84fbb4e718_0_0"/>
            <p:cNvSpPr/>
            <p:nvPr/>
          </p:nvSpPr>
          <p:spPr>
            <a:xfrm>
              <a:off x="6297080"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0" name="Google Shape;190;g84fbb4e718_0_0"/>
            <p:cNvSpPr/>
            <p:nvPr/>
          </p:nvSpPr>
          <p:spPr>
            <a:xfrm>
              <a:off x="6297080"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g84fbb4e718_0_0"/>
            <p:cNvSpPr/>
            <p:nvPr/>
          </p:nvSpPr>
          <p:spPr>
            <a:xfrm>
              <a:off x="6172124"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g84fbb4e718_0_0"/>
            <p:cNvSpPr/>
            <p:nvPr/>
          </p:nvSpPr>
          <p:spPr>
            <a:xfrm>
              <a:off x="6172124"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g84fbb4e718_0_0"/>
            <p:cNvSpPr/>
            <p:nvPr/>
          </p:nvSpPr>
          <p:spPr>
            <a:xfrm>
              <a:off x="6047169"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g84fbb4e718_0_0"/>
            <p:cNvSpPr/>
            <p:nvPr/>
          </p:nvSpPr>
          <p:spPr>
            <a:xfrm>
              <a:off x="6047169"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95" name="Google Shape;195;g84fbb4e718_0_0"/>
          <p:cNvSpPr txBox="1">
            <a:spLocks noGrp="1"/>
          </p:cNvSpPr>
          <p:nvPr>
            <p:ph type="body" idx="1"/>
          </p:nvPr>
        </p:nvSpPr>
        <p:spPr>
          <a:xfrm>
            <a:off x="6421125" y="1637400"/>
            <a:ext cx="5100300" cy="4443600"/>
          </a:xfrm>
          <a:prstGeom prst="rect">
            <a:avLst/>
          </a:prstGeom>
          <a:noFill/>
          <a:ln>
            <a:noFill/>
          </a:ln>
        </p:spPr>
        <p:txBody>
          <a:bodyPr spcFirstLastPara="1" wrap="square" lIns="91425" tIns="45700" rIns="91425" bIns="45700" anchor="ctr" anchorCtr="0">
            <a:noAutofit/>
          </a:bodyPr>
          <a:lstStyle/>
          <a:p>
            <a:pPr marL="228600" lvl="0" indent="-228600" algn="l" rtl="0">
              <a:lnSpc>
                <a:spcPct val="90000"/>
              </a:lnSpc>
              <a:spcBef>
                <a:spcPts val="0"/>
              </a:spcBef>
              <a:spcAft>
                <a:spcPts val="0"/>
              </a:spcAft>
              <a:buClr>
                <a:schemeClr val="dk1"/>
              </a:buClr>
              <a:buSzPts val="3200"/>
              <a:buChar char="•"/>
            </a:pPr>
            <a:r>
              <a:rPr lang="en-US" sz="3200"/>
              <a:t>Data size is set to 15000 in the form of an array of arrays</a:t>
            </a:r>
            <a:endParaRPr sz="3200"/>
          </a:p>
          <a:p>
            <a:pPr marL="457200" lvl="0" indent="0" algn="l" rtl="0">
              <a:lnSpc>
                <a:spcPct val="90000"/>
              </a:lnSpc>
              <a:spcBef>
                <a:spcPts val="0"/>
              </a:spcBef>
              <a:spcAft>
                <a:spcPts val="0"/>
              </a:spcAft>
              <a:buNone/>
            </a:pPr>
            <a:endParaRPr sz="3200"/>
          </a:p>
          <a:p>
            <a:pPr marL="228600" lvl="0" indent="-228600" algn="l" rtl="0">
              <a:lnSpc>
                <a:spcPct val="90000"/>
              </a:lnSpc>
              <a:spcBef>
                <a:spcPts val="0"/>
              </a:spcBef>
              <a:spcAft>
                <a:spcPts val="0"/>
              </a:spcAft>
              <a:buSzPts val="3200"/>
              <a:buChar char="•"/>
            </a:pPr>
            <a:r>
              <a:rPr lang="en-US" sz="3200"/>
              <a:t>Data consists of Date, Time and related tweets</a:t>
            </a:r>
            <a:endParaRPr sz="3200"/>
          </a:p>
          <a:p>
            <a:pPr marL="0" lvl="0" indent="0" algn="l" rtl="0">
              <a:lnSpc>
                <a:spcPct val="90000"/>
              </a:lnSpc>
              <a:spcBef>
                <a:spcPts val="1000"/>
              </a:spcBef>
              <a:spcAft>
                <a:spcPts val="0"/>
              </a:spcAft>
              <a:buClr>
                <a:schemeClr val="dk1"/>
              </a:buClr>
              <a:buSzPts val="2200"/>
              <a:buNone/>
            </a:pPr>
            <a:endParaRPr sz="3200"/>
          </a:p>
          <a:p>
            <a:pPr marL="228600" lvl="0" indent="-228600" algn="l" rtl="0">
              <a:lnSpc>
                <a:spcPct val="90000"/>
              </a:lnSpc>
              <a:spcBef>
                <a:spcPts val="1000"/>
              </a:spcBef>
              <a:spcAft>
                <a:spcPts val="0"/>
              </a:spcAft>
              <a:buClr>
                <a:schemeClr val="dk1"/>
              </a:buClr>
              <a:buSzPts val="3200"/>
              <a:buChar char="•"/>
            </a:pPr>
            <a:r>
              <a:rPr lang="en-US" sz="3200"/>
              <a:t>Extracted data for 3 timelines:</a:t>
            </a:r>
            <a:endParaRPr sz="3200"/>
          </a:p>
          <a:p>
            <a:pPr marL="457200" lvl="0" indent="0" algn="l" rtl="0">
              <a:lnSpc>
                <a:spcPct val="90000"/>
              </a:lnSpc>
              <a:spcBef>
                <a:spcPts val="1000"/>
              </a:spcBef>
              <a:spcAft>
                <a:spcPts val="0"/>
              </a:spcAft>
              <a:buNone/>
            </a:pPr>
            <a:r>
              <a:rPr lang="en-US" sz="3200"/>
              <a:t>	</a:t>
            </a:r>
            <a:r>
              <a:rPr lang="en-US" sz="2000"/>
              <a:t>1.04/12/2020 – 04/15/2020</a:t>
            </a:r>
            <a:endParaRPr sz="2000"/>
          </a:p>
          <a:p>
            <a:pPr marL="457200" lvl="0" indent="457200" algn="just" rtl="0">
              <a:lnSpc>
                <a:spcPct val="115000"/>
              </a:lnSpc>
              <a:spcBef>
                <a:spcPts val="0"/>
              </a:spcBef>
              <a:spcAft>
                <a:spcPts val="0"/>
              </a:spcAft>
              <a:buNone/>
            </a:pPr>
            <a:r>
              <a:rPr lang="en-US" sz="2000"/>
              <a:t>2.04/20/2020 – 04/23/2020</a:t>
            </a:r>
            <a:endParaRPr sz="2000"/>
          </a:p>
          <a:p>
            <a:pPr marL="457200" lvl="0" indent="457200" algn="just" rtl="0">
              <a:lnSpc>
                <a:spcPct val="115000"/>
              </a:lnSpc>
              <a:spcBef>
                <a:spcPts val="0"/>
              </a:spcBef>
              <a:spcAft>
                <a:spcPts val="0"/>
              </a:spcAft>
              <a:buClr>
                <a:schemeClr val="dk1"/>
              </a:buClr>
              <a:buSzPts val="1100"/>
              <a:buFont typeface="Arial"/>
              <a:buNone/>
            </a:pPr>
            <a:r>
              <a:rPr lang="en-US" sz="2000"/>
              <a:t>3.04/29/2020 – 05/01/2020</a:t>
            </a:r>
            <a:endParaRPr sz="2000"/>
          </a:p>
          <a:p>
            <a:pPr marL="0" lvl="0" indent="0" algn="l" rtl="0">
              <a:lnSpc>
                <a:spcPct val="90000"/>
              </a:lnSpc>
              <a:spcBef>
                <a:spcPts val="1000"/>
              </a:spcBef>
              <a:spcAft>
                <a:spcPts val="0"/>
              </a:spcAft>
              <a:buClr>
                <a:schemeClr val="dk1"/>
              </a:buClr>
              <a:buSzPts val="2200"/>
              <a:buNone/>
            </a:pPr>
            <a:endParaRPr sz="3200"/>
          </a:p>
          <a:p>
            <a:pPr marL="457200" lvl="0" indent="0" algn="l" rtl="0">
              <a:lnSpc>
                <a:spcPct val="90000"/>
              </a:lnSpc>
              <a:spcBef>
                <a:spcPts val="1000"/>
              </a:spcBef>
              <a:spcAft>
                <a:spcPts val="0"/>
              </a:spcAft>
              <a:buNone/>
            </a:pPr>
            <a:endParaRPr sz="2200"/>
          </a:p>
        </p:txBody>
      </p:sp>
      <p:pic>
        <p:nvPicPr>
          <p:cNvPr id="3" name="Picture 2" descr="A picture containing room, food, drawing&#10;&#10;Description automatically generated">
            <a:extLst>
              <a:ext uri="{FF2B5EF4-FFF2-40B4-BE49-F238E27FC236}">
                <a16:creationId xmlns:a16="http://schemas.microsoft.com/office/drawing/2014/main" id="{6CD9B46A-521B-4510-BCBA-397F77005ECC}"/>
              </a:ext>
            </a:extLst>
          </p:cNvPr>
          <p:cNvPicPr>
            <a:picLocks noChangeAspect="1"/>
          </p:cNvPicPr>
          <p:nvPr/>
        </p:nvPicPr>
        <p:blipFill>
          <a:blip r:embed="rId5"/>
          <a:stretch>
            <a:fillRect/>
          </a:stretch>
        </p:blipFill>
        <p:spPr>
          <a:xfrm>
            <a:off x="2208573" y="3343518"/>
            <a:ext cx="1834987" cy="1834987"/>
          </a:xfrm>
          <a:prstGeom prst="rect">
            <a:avLst/>
          </a:prstGeom>
        </p:spPr>
      </p:pic>
      <p:pic>
        <p:nvPicPr>
          <p:cNvPr id="4" name="Recorded Sound">
            <a:hlinkClick r:id="" action="ppaction://media"/>
            <a:extLst>
              <a:ext uri="{FF2B5EF4-FFF2-40B4-BE49-F238E27FC236}">
                <a16:creationId xmlns:a16="http://schemas.microsoft.com/office/drawing/2014/main" id="{530945F5-E15F-4386-BCA5-7CCBEEC0C2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09066" y="57762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4"/>
          <p:cNvSpPr/>
          <p:nvPr/>
        </p:nvSpPr>
        <p:spPr>
          <a:xfrm>
            <a:off x="-1" y="1"/>
            <a:ext cx="606972" cy="3233984"/>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7" name="Google Shape;177;p4"/>
          <p:cNvSpPr/>
          <p:nvPr/>
        </p:nvSpPr>
        <p:spPr>
          <a:xfrm>
            <a:off x="-1" y="3233984"/>
            <a:ext cx="606972" cy="3624015"/>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8" name="Google Shape;178;p4"/>
          <p:cNvSpPr/>
          <p:nvPr/>
        </p:nvSpPr>
        <p:spPr>
          <a:xfrm>
            <a:off x="606967" y="-1"/>
            <a:ext cx="5038344" cy="6857999"/>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9" name="Google Shape;179;p4"/>
          <p:cNvSpPr txBox="1">
            <a:spLocks noGrp="1"/>
          </p:cNvSpPr>
          <p:nvPr>
            <p:ph type="title"/>
          </p:nvPr>
        </p:nvSpPr>
        <p:spPr>
          <a:xfrm>
            <a:off x="821325" y="1637750"/>
            <a:ext cx="4272300" cy="1439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5000"/>
              <a:buFont typeface="Calibri"/>
              <a:buNone/>
            </a:pPr>
            <a:r>
              <a:rPr lang="en-US" sz="4500"/>
              <a:t>Data Pre-processing</a:t>
            </a:r>
            <a:endParaRPr sz="3959"/>
          </a:p>
        </p:txBody>
      </p:sp>
      <p:grpSp>
        <p:nvGrpSpPr>
          <p:cNvPr id="180" name="Google Shape;180;p4"/>
          <p:cNvGrpSpPr/>
          <p:nvPr/>
        </p:nvGrpSpPr>
        <p:grpSpPr>
          <a:xfrm>
            <a:off x="1188720" y="73152"/>
            <a:ext cx="1178966" cy="232963"/>
            <a:chOff x="5422392" y="64008"/>
            <a:chExt cx="1178966" cy="232963"/>
          </a:xfrm>
        </p:grpSpPr>
        <p:sp>
          <p:nvSpPr>
            <p:cNvPr id="181" name="Google Shape;181;p4"/>
            <p:cNvSpPr/>
            <p:nvPr/>
          </p:nvSpPr>
          <p:spPr>
            <a:xfrm>
              <a:off x="592221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2" name="Google Shape;182;p4"/>
            <p:cNvSpPr/>
            <p:nvPr/>
          </p:nvSpPr>
          <p:spPr>
            <a:xfrm>
              <a:off x="592221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3" name="Google Shape;183;p4"/>
            <p:cNvSpPr/>
            <p:nvPr/>
          </p:nvSpPr>
          <p:spPr>
            <a:xfrm>
              <a:off x="5797258"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4" name="Google Shape;184;p4"/>
            <p:cNvSpPr/>
            <p:nvPr/>
          </p:nvSpPr>
          <p:spPr>
            <a:xfrm>
              <a:off x="5797258"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5" name="Google Shape;185;p4"/>
            <p:cNvSpPr/>
            <p:nvPr/>
          </p:nvSpPr>
          <p:spPr>
            <a:xfrm>
              <a:off x="5672303"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p4"/>
            <p:cNvSpPr/>
            <p:nvPr/>
          </p:nvSpPr>
          <p:spPr>
            <a:xfrm>
              <a:off x="5672303"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7" name="Google Shape;187;p4"/>
            <p:cNvSpPr/>
            <p:nvPr/>
          </p:nvSpPr>
          <p:spPr>
            <a:xfrm>
              <a:off x="5547347"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8" name="Google Shape;188;p4"/>
            <p:cNvSpPr/>
            <p:nvPr/>
          </p:nvSpPr>
          <p:spPr>
            <a:xfrm>
              <a:off x="5547347"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9" name="Google Shape;189;p4"/>
            <p:cNvSpPr/>
            <p:nvPr/>
          </p:nvSpPr>
          <p:spPr>
            <a:xfrm>
              <a:off x="5422392"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0" name="Google Shape;190;p4"/>
            <p:cNvSpPr/>
            <p:nvPr/>
          </p:nvSpPr>
          <p:spPr>
            <a:xfrm>
              <a:off x="5422392"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4"/>
            <p:cNvSpPr/>
            <p:nvPr/>
          </p:nvSpPr>
          <p:spPr>
            <a:xfrm>
              <a:off x="654699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4"/>
            <p:cNvSpPr/>
            <p:nvPr/>
          </p:nvSpPr>
          <p:spPr>
            <a:xfrm>
              <a:off x="654699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3" name="Google Shape;193;p4"/>
            <p:cNvSpPr/>
            <p:nvPr/>
          </p:nvSpPr>
          <p:spPr>
            <a:xfrm>
              <a:off x="6422035"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4"/>
            <p:cNvSpPr/>
            <p:nvPr/>
          </p:nvSpPr>
          <p:spPr>
            <a:xfrm>
              <a:off x="6422035"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5" name="Google Shape;195;p4"/>
            <p:cNvSpPr/>
            <p:nvPr/>
          </p:nvSpPr>
          <p:spPr>
            <a:xfrm>
              <a:off x="6297080"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6" name="Google Shape;196;p4"/>
            <p:cNvSpPr/>
            <p:nvPr/>
          </p:nvSpPr>
          <p:spPr>
            <a:xfrm>
              <a:off x="6297080"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4"/>
            <p:cNvSpPr/>
            <p:nvPr/>
          </p:nvSpPr>
          <p:spPr>
            <a:xfrm>
              <a:off x="6172124"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4"/>
            <p:cNvSpPr/>
            <p:nvPr/>
          </p:nvSpPr>
          <p:spPr>
            <a:xfrm>
              <a:off x="6172124"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9" name="Google Shape;199;p4"/>
            <p:cNvSpPr/>
            <p:nvPr/>
          </p:nvSpPr>
          <p:spPr>
            <a:xfrm>
              <a:off x="6047169" y="6400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0" name="Google Shape;200;p4"/>
            <p:cNvSpPr/>
            <p:nvPr/>
          </p:nvSpPr>
          <p:spPr>
            <a:xfrm>
              <a:off x="6047169" y="237744"/>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1" name="Google Shape;201;p4"/>
          <p:cNvSpPr txBox="1">
            <a:spLocks noGrp="1"/>
          </p:cNvSpPr>
          <p:nvPr>
            <p:ph type="body" idx="1"/>
          </p:nvPr>
        </p:nvSpPr>
        <p:spPr>
          <a:xfrm>
            <a:off x="6421125" y="928467"/>
            <a:ext cx="5100300" cy="5430129"/>
          </a:xfrm>
          <a:prstGeom prst="rect">
            <a:avLst/>
          </a:prstGeom>
          <a:noFill/>
          <a:ln>
            <a:noFill/>
          </a:ln>
        </p:spPr>
        <p:txBody>
          <a:bodyPr spcFirstLastPara="1" wrap="square" lIns="91425" tIns="45700" rIns="91425" bIns="45700" anchor="ctr" anchorCtr="0">
            <a:normAutofit/>
          </a:bodyPr>
          <a:lstStyle/>
          <a:p>
            <a:pPr marL="228600" lvl="0" indent="-279400" algn="l" rtl="0">
              <a:lnSpc>
                <a:spcPct val="100000"/>
              </a:lnSpc>
              <a:spcBef>
                <a:spcPts val="0"/>
              </a:spcBef>
              <a:spcAft>
                <a:spcPts val="0"/>
              </a:spcAft>
              <a:buClr>
                <a:schemeClr val="dk1"/>
              </a:buClr>
              <a:buSzPts val="3000"/>
              <a:buChar char="•"/>
            </a:pPr>
            <a:r>
              <a:rPr lang="en-US" sz="2600" dirty="0"/>
              <a:t>Extracted tweets contains distorted data with hyperlinks, symbols, RT (retweet), mentions.</a:t>
            </a:r>
          </a:p>
          <a:p>
            <a:pPr marL="0" lvl="0" indent="0" algn="l" rtl="0">
              <a:lnSpc>
                <a:spcPct val="100000"/>
              </a:lnSpc>
              <a:spcBef>
                <a:spcPts val="0"/>
              </a:spcBef>
              <a:spcAft>
                <a:spcPts val="0"/>
              </a:spcAft>
              <a:buClr>
                <a:schemeClr val="dk1"/>
              </a:buClr>
              <a:buSzPts val="3000"/>
              <a:buNone/>
            </a:pPr>
            <a:endParaRPr lang="en-US" sz="2600" dirty="0"/>
          </a:p>
          <a:p>
            <a:pPr marL="228600" indent="-279400">
              <a:lnSpc>
                <a:spcPct val="100000"/>
              </a:lnSpc>
              <a:spcBef>
                <a:spcPts val="0"/>
              </a:spcBef>
              <a:buSzPts val="3000"/>
            </a:pPr>
            <a:r>
              <a:rPr lang="en-US" sz="2600" dirty="0"/>
              <a:t>Removed unwanted noise.</a:t>
            </a:r>
          </a:p>
          <a:p>
            <a:pPr marL="0" indent="0">
              <a:lnSpc>
                <a:spcPct val="100000"/>
              </a:lnSpc>
              <a:spcBef>
                <a:spcPts val="0"/>
              </a:spcBef>
              <a:buSzPts val="3000"/>
              <a:buNone/>
            </a:pPr>
            <a:endParaRPr lang="en-US" sz="2600" dirty="0"/>
          </a:p>
          <a:p>
            <a:pPr marL="228600" indent="-279400">
              <a:lnSpc>
                <a:spcPct val="100000"/>
              </a:lnSpc>
              <a:spcBef>
                <a:spcPts val="0"/>
              </a:spcBef>
              <a:buSzPts val="3000"/>
            </a:pPr>
            <a:r>
              <a:rPr lang="en-US" sz="2600" dirty="0"/>
              <a:t>Include stop words: stimulus, check, covid19, F***, S**t, got, and, etc.</a:t>
            </a:r>
          </a:p>
          <a:p>
            <a:pPr marL="0" indent="0">
              <a:lnSpc>
                <a:spcPct val="100000"/>
              </a:lnSpc>
              <a:spcBef>
                <a:spcPts val="0"/>
              </a:spcBef>
              <a:buSzPts val="3000"/>
              <a:buNone/>
            </a:pPr>
            <a:endParaRPr lang="en-US" sz="2600" dirty="0"/>
          </a:p>
          <a:p>
            <a:pPr marL="228600" lvl="0" indent="-279400" algn="l" rtl="0">
              <a:lnSpc>
                <a:spcPct val="100000"/>
              </a:lnSpc>
              <a:spcBef>
                <a:spcPts val="1000"/>
              </a:spcBef>
              <a:spcAft>
                <a:spcPts val="0"/>
              </a:spcAft>
              <a:buClr>
                <a:schemeClr val="dk1"/>
              </a:buClr>
              <a:buSzPts val="3000"/>
              <a:buChar char="•"/>
            </a:pPr>
            <a:r>
              <a:rPr lang="en-US" sz="2600" dirty="0"/>
              <a:t>Selected variables that are required for the analysis.</a:t>
            </a:r>
          </a:p>
          <a:p>
            <a:pPr marL="228600" lvl="0" indent="-88900" algn="l" rtl="0">
              <a:lnSpc>
                <a:spcPct val="100000"/>
              </a:lnSpc>
              <a:spcBef>
                <a:spcPts val="1000"/>
              </a:spcBef>
              <a:spcAft>
                <a:spcPts val="0"/>
              </a:spcAft>
              <a:buClr>
                <a:schemeClr val="dk1"/>
              </a:buClr>
              <a:buSzPts val="2200"/>
              <a:buNone/>
            </a:pPr>
            <a:endParaRPr sz="3200" dirty="0"/>
          </a:p>
        </p:txBody>
      </p:sp>
      <p:pic>
        <p:nvPicPr>
          <p:cNvPr id="202" name="Google Shape;202;p4" descr="A picture containing scene, room&#10;&#10;Description automatically generated"/>
          <p:cNvPicPr preferRelativeResize="0"/>
          <p:nvPr/>
        </p:nvPicPr>
        <p:blipFill rotWithShape="1">
          <a:blip r:embed="rId5">
            <a:alphaModFix/>
          </a:blip>
          <a:srcRect/>
          <a:stretch/>
        </p:blipFill>
        <p:spPr>
          <a:xfrm>
            <a:off x="2152474" y="3462577"/>
            <a:ext cx="1794925" cy="1663975"/>
          </a:xfrm>
          <a:prstGeom prst="rect">
            <a:avLst/>
          </a:prstGeom>
          <a:noFill/>
          <a:ln>
            <a:noFill/>
          </a:ln>
        </p:spPr>
      </p:pic>
      <p:pic>
        <p:nvPicPr>
          <p:cNvPr id="6" name="Recorded Sound">
            <a:hlinkClick r:id="" action="ppaction://media"/>
            <a:extLst>
              <a:ext uri="{FF2B5EF4-FFF2-40B4-BE49-F238E27FC236}">
                <a16:creationId xmlns:a16="http://schemas.microsoft.com/office/drawing/2014/main" id="{84A908F3-4D07-4820-91EC-596CFC1F21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16625" y="599869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7792fea830_0_86"/>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g7792fea830_0_86"/>
          <p:cNvSpPr/>
          <p:nvPr/>
        </p:nvSpPr>
        <p:spPr>
          <a:xfrm>
            <a:off x="-1" y="1"/>
            <a:ext cx="606900" cy="3234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g7792fea830_0_86"/>
          <p:cNvSpPr/>
          <p:nvPr/>
        </p:nvSpPr>
        <p:spPr>
          <a:xfrm>
            <a:off x="-1" y="3233984"/>
            <a:ext cx="606900" cy="36240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0" name="Google Shape;210;g7792fea830_0_86"/>
          <p:cNvSpPr/>
          <p:nvPr/>
        </p:nvSpPr>
        <p:spPr>
          <a:xfrm>
            <a:off x="499542" y="-1"/>
            <a:ext cx="50382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1" name="Google Shape;211;g7792fea830_0_86"/>
          <p:cNvSpPr txBox="1">
            <a:spLocks noGrp="1"/>
          </p:cNvSpPr>
          <p:nvPr>
            <p:ph type="title"/>
          </p:nvPr>
        </p:nvSpPr>
        <p:spPr>
          <a:xfrm>
            <a:off x="1166650" y="1332951"/>
            <a:ext cx="3927000" cy="2691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5400"/>
              <a:buNone/>
            </a:pPr>
            <a:r>
              <a:rPr lang="en-US" sz="4800"/>
              <a:t>Methodology</a:t>
            </a:r>
            <a:endParaRPr sz="4800"/>
          </a:p>
        </p:txBody>
      </p:sp>
      <p:grpSp>
        <p:nvGrpSpPr>
          <p:cNvPr id="212" name="Google Shape;212;g7792fea830_0_86"/>
          <p:cNvGrpSpPr/>
          <p:nvPr/>
        </p:nvGrpSpPr>
        <p:grpSpPr>
          <a:xfrm>
            <a:off x="1188720" y="73152"/>
            <a:ext cx="1178898" cy="232836"/>
            <a:chOff x="5422392" y="64008"/>
            <a:chExt cx="1178898" cy="232836"/>
          </a:xfrm>
        </p:grpSpPr>
        <p:sp>
          <p:nvSpPr>
            <p:cNvPr id="213" name="Google Shape;213;g7792fea830_0_86"/>
            <p:cNvSpPr/>
            <p:nvPr/>
          </p:nvSpPr>
          <p:spPr>
            <a:xfrm>
              <a:off x="5922213"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4" name="Google Shape;214;g7792fea830_0_86"/>
            <p:cNvSpPr/>
            <p:nvPr/>
          </p:nvSpPr>
          <p:spPr>
            <a:xfrm>
              <a:off x="5922213"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g7792fea830_0_86"/>
            <p:cNvSpPr/>
            <p:nvPr/>
          </p:nvSpPr>
          <p:spPr>
            <a:xfrm>
              <a:off x="5797258"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g7792fea830_0_86"/>
            <p:cNvSpPr/>
            <p:nvPr/>
          </p:nvSpPr>
          <p:spPr>
            <a:xfrm>
              <a:off x="5797258"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7" name="Google Shape;217;g7792fea830_0_86"/>
            <p:cNvSpPr/>
            <p:nvPr/>
          </p:nvSpPr>
          <p:spPr>
            <a:xfrm>
              <a:off x="5672303"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g7792fea830_0_86"/>
            <p:cNvSpPr/>
            <p:nvPr/>
          </p:nvSpPr>
          <p:spPr>
            <a:xfrm>
              <a:off x="5672303"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9" name="Google Shape;219;g7792fea830_0_86"/>
            <p:cNvSpPr/>
            <p:nvPr/>
          </p:nvSpPr>
          <p:spPr>
            <a:xfrm>
              <a:off x="5547347"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0" name="Google Shape;220;g7792fea830_0_86"/>
            <p:cNvSpPr/>
            <p:nvPr/>
          </p:nvSpPr>
          <p:spPr>
            <a:xfrm>
              <a:off x="5547347"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1" name="Google Shape;221;g7792fea830_0_86"/>
            <p:cNvSpPr/>
            <p:nvPr/>
          </p:nvSpPr>
          <p:spPr>
            <a:xfrm>
              <a:off x="5422392"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2" name="Google Shape;222;g7792fea830_0_86"/>
            <p:cNvSpPr/>
            <p:nvPr/>
          </p:nvSpPr>
          <p:spPr>
            <a:xfrm>
              <a:off x="5422392"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3" name="Google Shape;223;g7792fea830_0_86"/>
            <p:cNvSpPr/>
            <p:nvPr/>
          </p:nvSpPr>
          <p:spPr>
            <a:xfrm>
              <a:off x="6546990"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4" name="Google Shape;224;g7792fea830_0_86"/>
            <p:cNvSpPr/>
            <p:nvPr/>
          </p:nvSpPr>
          <p:spPr>
            <a:xfrm>
              <a:off x="6546990"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g7792fea830_0_86"/>
            <p:cNvSpPr/>
            <p:nvPr/>
          </p:nvSpPr>
          <p:spPr>
            <a:xfrm>
              <a:off x="6422035"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6" name="Google Shape;226;g7792fea830_0_86"/>
            <p:cNvSpPr/>
            <p:nvPr/>
          </p:nvSpPr>
          <p:spPr>
            <a:xfrm>
              <a:off x="6422035"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7" name="Google Shape;227;g7792fea830_0_86"/>
            <p:cNvSpPr/>
            <p:nvPr/>
          </p:nvSpPr>
          <p:spPr>
            <a:xfrm>
              <a:off x="6297080"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8" name="Google Shape;228;g7792fea830_0_86"/>
            <p:cNvSpPr/>
            <p:nvPr/>
          </p:nvSpPr>
          <p:spPr>
            <a:xfrm>
              <a:off x="6297080"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9" name="Google Shape;229;g7792fea830_0_86"/>
            <p:cNvSpPr/>
            <p:nvPr/>
          </p:nvSpPr>
          <p:spPr>
            <a:xfrm>
              <a:off x="6172124"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g7792fea830_0_86"/>
            <p:cNvSpPr/>
            <p:nvPr/>
          </p:nvSpPr>
          <p:spPr>
            <a:xfrm>
              <a:off x="6172124"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1" name="Google Shape;231;g7792fea830_0_86"/>
            <p:cNvSpPr/>
            <p:nvPr/>
          </p:nvSpPr>
          <p:spPr>
            <a:xfrm>
              <a:off x="6047169"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g7792fea830_0_86"/>
            <p:cNvSpPr/>
            <p:nvPr/>
          </p:nvSpPr>
          <p:spPr>
            <a:xfrm>
              <a:off x="6047169"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33" name="Google Shape;233;g7792fea830_0_86"/>
          <p:cNvSpPr txBox="1">
            <a:spLocks noGrp="1"/>
          </p:cNvSpPr>
          <p:nvPr>
            <p:ph type="body" idx="1"/>
          </p:nvPr>
        </p:nvSpPr>
        <p:spPr>
          <a:xfrm>
            <a:off x="5783650" y="73150"/>
            <a:ext cx="6213300" cy="7113300"/>
          </a:xfrm>
          <a:prstGeom prst="rect">
            <a:avLst/>
          </a:prstGeom>
          <a:noFill/>
          <a:ln>
            <a:noFill/>
          </a:ln>
        </p:spPr>
        <p:txBody>
          <a:bodyPr spcFirstLastPara="1" wrap="square" lIns="91425" tIns="45700" rIns="91425" bIns="45700" anchor="ctr" anchorCtr="0">
            <a:noAutofit/>
          </a:bodyPr>
          <a:lstStyle/>
          <a:p>
            <a:pPr marL="457200" lvl="0" indent="-419100" algn="l" rtl="0">
              <a:spcBef>
                <a:spcPts val="1000"/>
              </a:spcBef>
              <a:spcAft>
                <a:spcPts val="0"/>
              </a:spcAft>
              <a:buSzPts val="3000"/>
              <a:buChar char="❖"/>
            </a:pPr>
            <a:r>
              <a:rPr lang="en-US" sz="3000" b="1" dirty="0"/>
              <a:t>Keyword:</a:t>
            </a:r>
            <a:r>
              <a:rPr lang="en-US" sz="3000" dirty="0"/>
              <a:t> </a:t>
            </a:r>
            <a:r>
              <a:rPr lang="en-US" sz="2600" i="1" dirty="0"/>
              <a:t>#</a:t>
            </a:r>
            <a:r>
              <a:rPr lang="en-US" sz="2600" i="1" dirty="0" err="1"/>
              <a:t>StimulusCheck</a:t>
            </a:r>
            <a:r>
              <a:rPr lang="en-US" sz="2600" i="1" dirty="0"/>
              <a:t> </a:t>
            </a:r>
            <a:endParaRPr sz="2600" dirty="0"/>
          </a:p>
          <a:p>
            <a:pPr marL="457200" lvl="0" indent="0" algn="l" rtl="0">
              <a:spcBef>
                <a:spcPts val="1000"/>
              </a:spcBef>
              <a:spcAft>
                <a:spcPts val="0"/>
              </a:spcAft>
              <a:buNone/>
            </a:pPr>
            <a:endParaRPr sz="3000" dirty="0"/>
          </a:p>
          <a:p>
            <a:pPr marL="457200" lvl="0" indent="-419100" algn="l" rtl="0">
              <a:lnSpc>
                <a:spcPct val="90000"/>
              </a:lnSpc>
              <a:spcBef>
                <a:spcPts val="0"/>
              </a:spcBef>
              <a:spcAft>
                <a:spcPts val="0"/>
              </a:spcAft>
              <a:buSzPts val="3000"/>
              <a:buChar char="❖"/>
            </a:pPr>
            <a:r>
              <a:rPr lang="en-US" sz="3000" b="1" dirty="0"/>
              <a:t>Packages:</a:t>
            </a:r>
            <a:endParaRPr sz="3400" b="1" dirty="0"/>
          </a:p>
          <a:p>
            <a:pPr marL="914400" lvl="0" indent="-419100" algn="l" rtl="0">
              <a:spcBef>
                <a:spcPts val="0"/>
              </a:spcBef>
              <a:spcAft>
                <a:spcPts val="0"/>
              </a:spcAft>
              <a:buSzPts val="3000"/>
              <a:buChar char="•"/>
            </a:pPr>
            <a:r>
              <a:rPr lang="en-US" sz="2600" dirty="0"/>
              <a:t>GetOldTweet3</a:t>
            </a:r>
            <a:endParaRPr sz="2600" dirty="0"/>
          </a:p>
          <a:p>
            <a:pPr marL="914400" lvl="0" indent="-419100" algn="l" rtl="0">
              <a:lnSpc>
                <a:spcPct val="90000"/>
              </a:lnSpc>
              <a:spcBef>
                <a:spcPts val="0"/>
              </a:spcBef>
              <a:spcAft>
                <a:spcPts val="0"/>
              </a:spcAft>
              <a:buSzPts val="3000"/>
              <a:buChar char="•"/>
            </a:pPr>
            <a:r>
              <a:rPr lang="en-US" sz="2600" dirty="0"/>
              <a:t>TextBlob(NLTK)</a:t>
            </a:r>
            <a:endParaRPr sz="2600" dirty="0"/>
          </a:p>
          <a:p>
            <a:pPr marL="914400" lvl="0" indent="-419100" algn="l" rtl="0">
              <a:lnSpc>
                <a:spcPct val="90000"/>
              </a:lnSpc>
              <a:spcBef>
                <a:spcPts val="0"/>
              </a:spcBef>
              <a:spcAft>
                <a:spcPts val="0"/>
              </a:spcAft>
              <a:buSzPts val="3000"/>
              <a:buChar char="•"/>
            </a:pPr>
            <a:r>
              <a:rPr lang="en-US" sz="2600" dirty="0" err="1"/>
              <a:t>WordCloud</a:t>
            </a:r>
            <a:endParaRPr sz="2600" dirty="0"/>
          </a:p>
          <a:p>
            <a:pPr marL="914400" lvl="0" indent="-419100" algn="l" rtl="0">
              <a:lnSpc>
                <a:spcPct val="90000"/>
              </a:lnSpc>
              <a:spcBef>
                <a:spcPts val="0"/>
              </a:spcBef>
              <a:spcAft>
                <a:spcPts val="0"/>
              </a:spcAft>
              <a:buSzPts val="3000"/>
              <a:buChar char="•"/>
            </a:pPr>
            <a:r>
              <a:rPr lang="en-US" sz="2600" dirty="0"/>
              <a:t>pandas, re, String</a:t>
            </a:r>
            <a:endParaRPr sz="2600" dirty="0"/>
          </a:p>
          <a:p>
            <a:pPr marL="0" lvl="0" indent="0" algn="l" rtl="0">
              <a:lnSpc>
                <a:spcPct val="90000"/>
              </a:lnSpc>
              <a:spcBef>
                <a:spcPts val="0"/>
              </a:spcBef>
              <a:spcAft>
                <a:spcPts val="0"/>
              </a:spcAft>
              <a:buSzPts val="3200"/>
              <a:buNone/>
            </a:pPr>
            <a:endParaRPr sz="3000" dirty="0"/>
          </a:p>
          <a:p>
            <a:pPr marL="457200" lvl="0" indent="-419100" algn="l" rtl="0">
              <a:lnSpc>
                <a:spcPct val="90000"/>
              </a:lnSpc>
              <a:spcBef>
                <a:spcPts val="0"/>
              </a:spcBef>
              <a:spcAft>
                <a:spcPts val="0"/>
              </a:spcAft>
              <a:buSzPts val="3000"/>
              <a:buChar char="❖"/>
            </a:pPr>
            <a:r>
              <a:rPr lang="en-US" sz="3000" b="1" dirty="0"/>
              <a:t>Visualization:</a:t>
            </a:r>
            <a:endParaRPr sz="3400" b="1" dirty="0"/>
          </a:p>
          <a:p>
            <a:pPr marL="914400" lvl="1" indent="-419100" algn="l" rtl="0">
              <a:lnSpc>
                <a:spcPct val="90000"/>
              </a:lnSpc>
              <a:spcBef>
                <a:spcPts val="0"/>
              </a:spcBef>
              <a:spcAft>
                <a:spcPts val="0"/>
              </a:spcAft>
              <a:buSzPts val="3000"/>
              <a:buChar char="•"/>
            </a:pPr>
            <a:r>
              <a:rPr lang="en-US" sz="2600" dirty="0" err="1"/>
              <a:t>MatPlotLib</a:t>
            </a:r>
            <a:endParaRPr sz="2600" dirty="0"/>
          </a:p>
          <a:p>
            <a:pPr marL="914400" lvl="1" indent="-419100" algn="l" rtl="0">
              <a:lnSpc>
                <a:spcPct val="90000"/>
              </a:lnSpc>
              <a:spcBef>
                <a:spcPts val="0"/>
              </a:spcBef>
              <a:spcAft>
                <a:spcPts val="0"/>
              </a:spcAft>
              <a:buSzPts val="3000"/>
              <a:buChar char="•"/>
            </a:pPr>
            <a:r>
              <a:rPr lang="en-US" sz="2600" dirty="0"/>
              <a:t>Microsoft Excel</a:t>
            </a:r>
            <a:endParaRPr sz="2600" dirty="0"/>
          </a:p>
          <a:p>
            <a:pPr marL="0" lvl="0" indent="0" algn="l" rtl="0">
              <a:lnSpc>
                <a:spcPct val="90000"/>
              </a:lnSpc>
              <a:spcBef>
                <a:spcPts val="0"/>
              </a:spcBef>
              <a:spcAft>
                <a:spcPts val="0"/>
              </a:spcAft>
              <a:buSzPts val="3200"/>
              <a:buNone/>
            </a:pPr>
            <a:r>
              <a:rPr lang="en-US" sz="1700" dirty="0"/>
              <a:t>	</a:t>
            </a:r>
            <a:endParaRPr sz="2100" dirty="0"/>
          </a:p>
        </p:txBody>
      </p:sp>
      <p:pic>
        <p:nvPicPr>
          <p:cNvPr id="234" name="Google Shape;234;g7792fea830_0_86"/>
          <p:cNvPicPr preferRelativeResize="0"/>
          <p:nvPr/>
        </p:nvPicPr>
        <p:blipFill>
          <a:blip r:embed="rId5">
            <a:alphaModFix/>
          </a:blip>
          <a:stretch>
            <a:fillRect/>
          </a:stretch>
        </p:blipFill>
        <p:spPr>
          <a:xfrm>
            <a:off x="1759900" y="3213175"/>
            <a:ext cx="1968425" cy="1968425"/>
          </a:xfrm>
          <a:prstGeom prst="rect">
            <a:avLst/>
          </a:prstGeom>
          <a:noFill/>
          <a:ln>
            <a:noFill/>
          </a:ln>
        </p:spPr>
      </p:pic>
      <p:pic>
        <p:nvPicPr>
          <p:cNvPr id="2" name="Recorded Sound">
            <a:hlinkClick r:id="" action="ppaction://media"/>
            <a:extLst>
              <a:ext uri="{FF2B5EF4-FFF2-40B4-BE49-F238E27FC236}">
                <a16:creationId xmlns:a16="http://schemas.microsoft.com/office/drawing/2014/main" id="{752F49F5-A87E-46AF-A4BF-DB4FD64157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78575" y="594360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7792fea830_0_144"/>
          <p:cNvSpPr/>
          <p:nvPr/>
        </p:nvSpPr>
        <p:spPr>
          <a:xfrm>
            <a:off x="1500" y="-125325"/>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0" name="Google Shape;240;g7792fea830_0_144"/>
          <p:cNvSpPr/>
          <p:nvPr/>
        </p:nvSpPr>
        <p:spPr>
          <a:xfrm>
            <a:off x="1499" y="-125324"/>
            <a:ext cx="606900" cy="3234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g7792fea830_0_144"/>
          <p:cNvSpPr/>
          <p:nvPr/>
        </p:nvSpPr>
        <p:spPr>
          <a:xfrm>
            <a:off x="1499" y="3108659"/>
            <a:ext cx="606900" cy="3624000"/>
          </a:xfrm>
          <a:prstGeom prst="rect">
            <a:avLst/>
          </a:prstGeom>
          <a:solidFill>
            <a:srgbClr val="4343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7792fea830_0_144"/>
          <p:cNvSpPr/>
          <p:nvPr/>
        </p:nvSpPr>
        <p:spPr>
          <a:xfrm>
            <a:off x="501049" y="-125325"/>
            <a:ext cx="41022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3" name="Google Shape;243;g7792fea830_0_144"/>
          <p:cNvSpPr txBox="1">
            <a:spLocks noGrp="1"/>
          </p:cNvSpPr>
          <p:nvPr>
            <p:ph type="title"/>
          </p:nvPr>
        </p:nvSpPr>
        <p:spPr>
          <a:xfrm>
            <a:off x="501050" y="1207625"/>
            <a:ext cx="3780000" cy="19011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5400"/>
              <a:buNone/>
            </a:pPr>
            <a:r>
              <a:rPr lang="en-US" sz="4800"/>
              <a:t>   Algorithm</a:t>
            </a:r>
            <a:endParaRPr sz="4800"/>
          </a:p>
        </p:txBody>
      </p:sp>
      <p:grpSp>
        <p:nvGrpSpPr>
          <p:cNvPr id="244" name="Google Shape;244;g7792fea830_0_144"/>
          <p:cNvGrpSpPr/>
          <p:nvPr/>
        </p:nvGrpSpPr>
        <p:grpSpPr>
          <a:xfrm>
            <a:off x="1190220" y="-52173"/>
            <a:ext cx="1178898" cy="232836"/>
            <a:chOff x="5422392" y="64008"/>
            <a:chExt cx="1178898" cy="232836"/>
          </a:xfrm>
        </p:grpSpPr>
        <p:sp>
          <p:nvSpPr>
            <p:cNvPr id="245" name="Google Shape;245;g7792fea830_0_144"/>
            <p:cNvSpPr/>
            <p:nvPr/>
          </p:nvSpPr>
          <p:spPr>
            <a:xfrm>
              <a:off x="5922213"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6" name="Google Shape;246;g7792fea830_0_144"/>
            <p:cNvSpPr/>
            <p:nvPr/>
          </p:nvSpPr>
          <p:spPr>
            <a:xfrm>
              <a:off x="5922213"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7" name="Google Shape;247;g7792fea830_0_144"/>
            <p:cNvSpPr/>
            <p:nvPr/>
          </p:nvSpPr>
          <p:spPr>
            <a:xfrm>
              <a:off x="5797258"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8" name="Google Shape;248;g7792fea830_0_144"/>
            <p:cNvSpPr/>
            <p:nvPr/>
          </p:nvSpPr>
          <p:spPr>
            <a:xfrm>
              <a:off x="5797258"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9" name="Google Shape;249;g7792fea830_0_144"/>
            <p:cNvSpPr/>
            <p:nvPr/>
          </p:nvSpPr>
          <p:spPr>
            <a:xfrm>
              <a:off x="5672303"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0" name="Google Shape;250;g7792fea830_0_144"/>
            <p:cNvSpPr/>
            <p:nvPr/>
          </p:nvSpPr>
          <p:spPr>
            <a:xfrm>
              <a:off x="5672303"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1" name="Google Shape;251;g7792fea830_0_144"/>
            <p:cNvSpPr/>
            <p:nvPr/>
          </p:nvSpPr>
          <p:spPr>
            <a:xfrm>
              <a:off x="5547347"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2" name="Google Shape;252;g7792fea830_0_144"/>
            <p:cNvSpPr/>
            <p:nvPr/>
          </p:nvSpPr>
          <p:spPr>
            <a:xfrm>
              <a:off x="5547347"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3" name="Google Shape;253;g7792fea830_0_144"/>
            <p:cNvSpPr/>
            <p:nvPr/>
          </p:nvSpPr>
          <p:spPr>
            <a:xfrm>
              <a:off x="5422392"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4" name="Google Shape;254;g7792fea830_0_144"/>
            <p:cNvSpPr/>
            <p:nvPr/>
          </p:nvSpPr>
          <p:spPr>
            <a:xfrm>
              <a:off x="5422392"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5" name="Google Shape;255;g7792fea830_0_144"/>
            <p:cNvSpPr/>
            <p:nvPr/>
          </p:nvSpPr>
          <p:spPr>
            <a:xfrm>
              <a:off x="6546990"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6" name="Google Shape;256;g7792fea830_0_144"/>
            <p:cNvSpPr/>
            <p:nvPr/>
          </p:nvSpPr>
          <p:spPr>
            <a:xfrm>
              <a:off x="6546990"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7" name="Google Shape;257;g7792fea830_0_144"/>
            <p:cNvSpPr/>
            <p:nvPr/>
          </p:nvSpPr>
          <p:spPr>
            <a:xfrm>
              <a:off x="6422035"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8" name="Google Shape;258;g7792fea830_0_144"/>
            <p:cNvSpPr/>
            <p:nvPr/>
          </p:nvSpPr>
          <p:spPr>
            <a:xfrm>
              <a:off x="6422035"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9" name="Google Shape;259;g7792fea830_0_144"/>
            <p:cNvSpPr/>
            <p:nvPr/>
          </p:nvSpPr>
          <p:spPr>
            <a:xfrm>
              <a:off x="6297080"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0" name="Google Shape;260;g7792fea830_0_144"/>
            <p:cNvSpPr/>
            <p:nvPr/>
          </p:nvSpPr>
          <p:spPr>
            <a:xfrm>
              <a:off x="6297080"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1" name="Google Shape;261;g7792fea830_0_144"/>
            <p:cNvSpPr/>
            <p:nvPr/>
          </p:nvSpPr>
          <p:spPr>
            <a:xfrm>
              <a:off x="6172124"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2" name="Google Shape;262;g7792fea830_0_144"/>
            <p:cNvSpPr/>
            <p:nvPr/>
          </p:nvSpPr>
          <p:spPr>
            <a:xfrm>
              <a:off x="6172124"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3" name="Google Shape;263;g7792fea830_0_144"/>
            <p:cNvSpPr/>
            <p:nvPr/>
          </p:nvSpPr>
          <p:spPr>
            <a:xfrm>
              <a:off x="6047169" y="6400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4" name="Google Shape;264;g7792fea830_0_144"/>
            <p:cNvSpPr/>
            <p:nvPr/>
          </p:nvSpPr>
          <p:spPr>
            <a:xfrm>
              <a:off x="6047169" y="237744"/>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65" name="Google Shape;265;g7792fea830_0_144"/>
          <p:cNvSpPr txBox="1">
            <a:spLocks noGrp="1"/>
          </p:cNvSpPr>
          <p:nvPr>
            <p:ph type="body" idx="1"/>
          </p:nvPr>
        </p:nvSpPr>
        <p:spPr>
          <a:xfrm>
            <a:off x="5015200" y="530087"/>
            <a:ext cx="6910200" cy="5844388"/>
          </a:xfrm>
          <a:prstGeom prst="rect">
            <a:avLst/>
          </a:prstGeom>
          <a:noFill/>
          <a:ln>
            <a:noFill/>
          </a:ln>
        </p:spPr>
        <p:txBody>
          <a:bodyPr spcFirstLastPara="1" wrap="square" lIns="91425" tIns="45700" rIns="91425" bIns="45700" anchor="t" anchorCtr="0">
            <a:noAutofit/>
          </a:bodyPr>
          <a:lstStyle/>
          <a:p>
            <a:pPr marL="457200" lvl="0" indent="-425450" algn="l" rtl="0">
              <a:lnSpc>
                <a:spcPct val="150000"/>
              </a:lnSpc>
              <a:spcBef>
                <a:spcPts val="1000"/>
              </a:spcBef>
              <a:spcAft>
                <a:spcPts val="0"/>
              </a:spcAft>
              <a:buSzPts val="3100"/>
              <a:buAutoNum type="arabicPeriod"/>
            </a:pPr>
            <a:r>
              <a:rPr lang="en-US" sz="2600" dirty="0"/>
              <a:t>Install TextBlob </a:t>
            </a:r>
            <a:endParaRPr sz="2600" dirty="0"/>
          </a:p>
          <a:p>
            <a:pPr marL="457200" lvl="0" indent="-425450" algn="l" rtl="0">
              <a:lnSpc>
                <a:spcPct val="115000"/>
              </a:lnSpc>
              <a:spcBef>
                <a:spcPts val="0"/>
              </a:spcBef>
              <a:spcAft>
                <a:spcPts val="0"/>
              </a:spcAft>
              <a:buSzPts val="3100"/>
              <a:buAutoNum type="arabicPeriod"/>
            </a:pPr>
            <a:r>
              <a:rPr lang="en-US" sz="2600" dirty="0"/>
              <a:t>Get sentiment for the tweets (positive, negative or neutral)</a:t>
            </a:r>
            <a:endParaRPr sz="2600" dirty="0"/>
          </a:p>
          <a:p>
            <a:pPr marL="457200" lvl="0" indent="-425450" algn="l" rtl="0">
              <a:lnSpc>
                <a:spcPct val="150000"/>
              </a:lnSpc>
              <a:spcBef>
                <a:spcPts val="0"/>
              </a:spcBef>
              <a:spcAft>
                <a:spcPts val="0"/>
              </a:spcAft>
              <a:buSzPts val="3100"/>
              <a:buAutoNum type="arabicPeriod"/>
            </a:pPr>
            <a:r>
              <a:rPr lang="en-US" sz="2600" dirty="0"/>
              <a:t>Process tweets</a:t>
            </a:r>
            <a:endParaRPr sz="2600" dirty="0"/>
          </a:p>
          <a:p>
            <a:pPr marL="457200" lvl="0" indent="-425450" algn="l" rtl="0">
              <a:lnSpc>
                <a:spcPct val="150000"/>
              </a:lnSpc>
              <a:spcBef>
                <a:spcPts val="0"/>
              </a:spcBef>
              <a:spcAft>
                <a:spcPts val="0"/>
              </a:spcAft>
              <a:buSzPts val="3100"/>
              <a:buAutoNum type="arabicPeriod"/>
            </a:pPr>
            <a:r>
              <a:rPr lang="en-US" sz="2600" dirty="0"/>
              <a:t>Get tweet percentage</a:t>
            </a:r>
            <a:endParaRPr sz="2600" dirty="0"/>
          </a:p>
          <a:p>
            <a:pPr marL="0" lvl="0" indent="0" algn="l" rtl="0">
              <a:lnSpc>
                <a:spcPct val="90000"/>
              </a:lnSpc>
              <a:spcBef>
                <a:spcPts val="0"/>
              </a:spcBef>
              <a:spcAft>
                <a:spcPts val="0"/>
              </a:spcAft>
              <a:buNone/>
            </a:pPr>
            <a:endParaRPr sz="2100" dirty="0"/>
          </a:p>
        </p:txBody>
      </p:sp>
      <p:graphicFrame>
        <p:nvGraphicFramePr>
          <p:cNvPr id="266" name="Google Shape;266;g7792fea830_0_144"/>
          <p:cNvGraphicFramePr/>
          <p:nvPr/>
        </p:nvGraphicFramePr>
        <p:xfrm>
          <a:off x="5015175" y="3572475"/>
          <a:ext cx="6678925" cy="2615177"/>
        </p:xfrm>
        <a:graphic>
          <a:graphicData uri="http://schemas.openxmlformats.org/drawingml/2006/table">
            <a:tbl>
              <a:tblPr>
                <a:noFill/>
                <a:tableStyleId>{9BAB3CB2-E595-4D27-AFCE-CDB2342AD255}</a:tableStyleId>
              </a:tblPr>
              <a:tblGrid>
                <a:gridCol w="2356625">
                  <a:extLst>
                    <a:ext uri="{9D8B030D-6E8A-4147-A177-3AD203B41FA5}">
                      <a16:colId xmlns:a16="http://schemas.microsoft.com/office/drawing/2014/main" val="20000"/>
                    </a:ext>
                  </a:extLst>
                </a:gridCol>
                <a:gridCol w="1504200">
                  <a:extLst>
                    <a:ext uri="{9D8B030D-6E8A-4147-A177-3AD203B41FA5}">
                      <a16:colId xmlns:a16="http://schemas.microsoft.com/office/drawing/2014/main" val="20001"/>
                    </a:ext>
                  </a:extLst>
                </a:gridCol>
                <a:gridCol w="1409050">
                  <a:extLst>
                    <a:ext uri="{9D8B030D-6E8A-4147-A177-3AD203B41FA5}">
                      <a16:colId xmlns:a16="http://schemas.microsoft.com/office/drawing/2014/main" val="20002"/>
                    </a:ext>
                  </a:extLst>
                </a:gridCol>
                <a:gridCol w="1409050">
                  <a:extLst>
                    <a:ext uri="{9D8B030D-6E8A-4147-A177-3AD203B41FA5}">
                      <a16:colId xmlns:a16="http://schemas.microsoft.com/office/drawing/2014/main" val="20003"/>
                    </a:ext>
                  </a:extLst>
                </a:gridCol>
              </a:tblGrid>
              <a:tr h="487100">
                <a:tc>
                  <a:txBody>
                    <a:bodyPr/>
                    <a:lstStyle/>
                    <a:p>
                      <a:pPr marL="0" lvl="0" indent="0" algn="ctr" rtl="0">
                        <a:lnSpc>
                          <a:spcPct val="115000"/>
                        </a:lnSpc>
                        <a:spcBef>
                          <a:spcPts val="0"/>
                        </a:spcBef>
                        <a:spcAft>
                          <a:spcPts val="0"/>
                        </a:spcAft>
                        <a:buNone/>
                      </a:pPr>
                      <a:r>
                        <a:rPr lang="en-US" sz="2000" b="1"/>
                        <a:t>Date</a:t>
                      </a:r>
                      <a:endParaRPr sz="2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2000" b="1"/>
                        <a:t>Positive</a:t>
                      </a:r>
                      <a:endParaRPr sz="2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2000" b="1"/>
                        <a:t>Negative</a:t>
                      </a:r>
                      <a:endParaRPr sz="2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tc>
                  <a:txBody>
                    <a:bodyPr/>
                    <a:lstStyle/>
                    <a:p>
                      <a:pPr marL="0" lvl="0" indent="0" algn="ctr" rtl="0">
                        <a:lnSpc>
                          <a:spcPct val="115000"/>
                        </a:lnSpc>
                        <a:spcBef>
                          <a:spcPts val="0"/>
                        </a:spcBef>
                        <a:spcAft>
                          <a:spcPts val="0"/>
                        </a:spcAft>
                        <a:buNone/>
                      </a:pPr>
                      <a:r>
                        <a:rPr lang="en-US" sz="2000" b="1"/>
                        <a:t>Neutral</a:t>
                      </a:r>
                      <a:endParaRPr sz="2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9900"/>
                    </a:solidFill>
                  </a:tcPr>
                </a:tc>
                <a:extLst>
                  <a:ext uri="{0D108BD9-81ED-4DB2-BD59-A6C34878D82A}">
                    <a16:rowId xmlns:a16="http://schemas.microsoft.com/office/drawing/2014/main" val="10000"/>
                  </a:ext>
                </a:extLst>
              </a:tr>
              <a:tr h="487100">
                <a:tc>
                  <a:txBody>
                    <a:bodyPr/>
                    <a:lstStyle/>
                    <a:p>
                      <a:pPr marL="0" lvl="0" indent="0" algn="ctr" rtl="0">
                        <a:lnSpc>
                          <a:spcPct val="115000"/>
                        </a:lnSpc>
                        <a:spcBef>
                          <a:spcPts val="0"/>
                        </a:spcBef>
                        <a:spcAft>
                          <a:spcPts val="0"/>
                        </a:spcAft>
                        <a:buNone/>
                      </a:pPr>
                      <a:r>
                        <a:rPr lang="en-US" sz="2000"/>
                        <a:t>04/12/2020 - 04/15/2020</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a:t>35.17%</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a:t>12.70%</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a:t>52.13%</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7100">
                <a:tc>
                  <a:txBody>
                    <a:bodyPr/>
                    <a:lstStyle/>
                    <a:p>
                      <a:pPr marL="0" lvl="0" indent="0" algn="ctr" rtl="0">
                        <a:lnSpc>
                          <a:spcPct val="115000"/>
                        </a:lnSpc>
                        <a:spcBef>
                          <a:spcPts val="0"/>
                        </a:spcBef>
                        <a:spcAft>
                          <a:spcPts val="0"/>
                        </a:spcAft>
                        <a:buNone/>
                      </a:pPr>
                      <a:r>
                        <a:rPr lang="en-US" sz="2000"/>
                        <a:t>04/20/2020 - 04/23/2020</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a:t>38.04%</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a:t>20.57%</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a:t>41.39%</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7100">
                <a:tc>
                  <a:txBody>
                    <a:bodyPr/>
                    <a:lstStyle/>
                    <a:p>
                      <a:pPr marL="0" lvl="0" indent="0" algn="ctr" rtl="0">
                        <a:lnSpc>
                          <a:spcPct val="115000"/>
                        </a:lnSpc>
                        <a:spcBef>
                          <a:spcPts val="0"/>
                        </a:spcBef>
                        <a:spcAft>
                          <a:spcPts val="0"/>
                        </a:spcAft>
                        <a:buNone/>
                      </a:pPr>
                      <a:r>
                        <a:rPr lang="en-US" sz="2000"/>
                        <a:t>04/29/2020 - 05/01/2020</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a:t>40.87%</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a:t>23.44%</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2000"/>
                        <a:t>35.69%</a:t>
                      </a:r>
                      <a:endParaRPr sz="2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67" name="Google Shape;267;g7792fea830_0_144"/>
          <p:cNvPicPr preferRelativeResize="0"/>
          <p:nvPr/>
        </p:nvPicPr>
        <p:blipFill rotWithShape="1">
          <a:blip r:embed="rId5">
            <a:alphaModFix/>
          </a:blip>
          <a:srcRect l="-44868" t="-35590" r="-44849" b="-54126"/>
          <a:stretch/>
        </p:blipFill>
        <p:spPr>
          <a:xfrm>
            <a:off x="84738" y="2207673"/>
            <a:ext cx="4934816" cy="4524975"/>
          </a:xfrm>
          <a:prstGeom prst="rect">
            <a:avLst/>
          </a:prstGeom>
          <a:noFill/>
          <a:ln>
            <a:noFill/>
          </a:ln>
        </p:spPr>
      </p:pic>
      <p:pic>
        <p:nvPicPr>
          <p:cNvPr id="2" name="Recorded Sound">
            <a:hlinkClick r:id="" action="ppaction://media"/>
            <a:extLst>
              <a:ext uri="{FF2B5EF4-FFF2-40B4-BE49-F238E27FC236}">
                <a16:creationId xmlns:a16="http://schemas.microsoft.com/office/drawing/2014/main" id="{09DE0B6C-B33E-4423-98F9-B1F005630F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21850" y="618765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7792fea830_0_6"/>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3" name="Google Shape;273;g7792fea830_0_6"/>
          <p:cNvSpPr/>
          <p:nvPr/>
        </p:nvSpPr>
        <p:spPr>
          <a:xfrm>
            <a:off x="-7875" y="0"/>
            <a:ext cx="12189000" cy="3234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7792fea830_0_6"/>
          <p:cNvSpPr/>
          <p:nvPr/>
        </p:nvSpPr>
        <p:spPr>
          <a:xfrm>
            <a:off x="-1" y="1"/>
            <a:ext cx="606900" cy="32340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275" name="Google Shape;275;g7792fea830_0_6"/>
          <p:cNvGrpSpPr/>
          <p:nvPr/>
        </p:nvGrpSpPr>
        <p:grpSpPr>
          <a:xfrm>
            <a:off x="1188720" y="73152"/>
            <a:ext cx="1178898" cy="232836"/>
            <a:chOff x="7763256" y="73152"/>
            <a:chExt cx="1178898" cy="232836"/>
          </a:xfrm>
        </p:grpSpPr>
        <p:sp>
          <p:nvSpPr>
            <p:cNvPr id="276" name="Google Shape;276;g7792fea830_0_6"/>
            <p:cNvSpPr/>
            <p:nvPr/>
          </p:nvSpPr>
          <p:spPr>
            <a:xfrm>
              <a:off x="8263077"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g7792fea830_0_6"/>
            <p:cNvSpPr/>
            <p:nvPr/>
          </p:nvSpPr>
          <p:spPr>
            <a:xfrm>
              <a:off x="8263077"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g7792fea830_0_6"/>
            <p:cNvSpPr/>
            <p:nvPr/>
          </p:nvSpPr>
          <p:spPr>
            <a:xfrm>
              <a:off x="8138122"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g7792fea830_0_6"/>
            <p:cNvSpPr/>
            <p:nvPr/>
          </p:nvSpPr>
          <p:spPr>
            <a:xfrm>
              <a:off x="8138122"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0" name="Google Shape;280;g7792fea830_0_6"/>
            <p:cNvSpPr/>
            <p:nvPr/>
          </p:nvSpPr>
          <p:spPr>
            <a:xfrm>
              <a:off x="8013167"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g7792fea830_0_6"/>
            <p:cNvSpPr/>
            <p:nvPr/>
          </p:nvSpPr>
          <p:spPr>
            <a:xfrm>
              <a:off x="8013167"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g7792fea830_0_6"/>
            <p:cNvSpPr/>
            <p:nvPr/>
          </p:nvSpPr>
          <p:spPr>
            <a:xfrm>
              <a:off x="7888211"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3" name="Google Shape;283;g7792fea830_0_6"/>
            <p:cNvSpPr/>
            <p:nvPr/>
          </p:nvSpPr>
          <p:spPr>
            <a:xfrm>
              <a:off x="7888211"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4" name="Google Shape;284;g7792fea830_0_6"/>
            <p:cNvSpPr/>
            <p:nvPr/>
          </p:nvSpPr>
          <p:spPr>
            <a:xfrm>
              <a:off x="7763256"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5" name="Google Shape;285;g7792fea830_0_6"/>
            <p:cNvSpPr/>
            <p:nvPr/>
          </p:nvSpPr>
          <p:spPr>
            <a:xfrm>
              <a:off x="7763256"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6" name="Google Shape;286;g7792fea830_0_6"/>
            <p:cNvSpPr/>
            <p:nvPr/>
          </p:nvSpPr>
          <p:spPr>
            <a:xfrm>
              <a:off x="8887854"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7" name="Google Shape;287;g7792fea830_0_6"/>
            <p:cNvSpPr/>
            <p:nvPr/>
          </p:nvSpPr>
          <p:spPr>
            <a:xfrm>
              <a:off x="8887854"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8" name="Google Shape;288;g7792fea830_0_6"/>
            <p:cNvSpPr/>
            <p:nvPr/>
          </p:nvSpPr>
          <p:spPr>
            <a:xfrm>
              <a:off x="8762899"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9" name="Google Shape;289;g7792fea830_0_6"/>
            <p:cNvSpPr/>
            <p:nvPr/>
          </p:nvSpPr>
          <p:spPr>
            <a:xfrm>
              <a:off x="8762899"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0" name="Google Shape;290;g7792fea830_0_6"/>
            <p:cNvSpPr/>
            <p:nvPr/>
          </p:nvSpPr>
          <p:spPr>
            <a:xfrm>
              <a:off x="8637944"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1" name="Google Shape;291;g7792fea830_0_6"/>
            <p:cNvSpPr/>
            <p:nvPr/>
          </p:nvSpPr>
          <p:spPr>
            <a:xfrm>
              <a:off x="8637944"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2" name="Google Shape;292;g7792fea830_0_6"/>
            <p:cNvSpPr/>
            <p:nvPr/>
          </p:nvSpPr>
          <p:spPr>
            <a:xfrm>
              <a:off x="8512988"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g7792fea830_0_6"/>
            <p:cNvSpPr/>
            <p:nvPr/>
          </p:nvSpPr>
          <p:spPr>
            <a:xfrm>
              <a:off x="8512988"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4" name="Google Shape;294;g7792fea830_0_6"/>
            <p:cNvSpPr/>
            <p:nvPr/>
          </p:nvSpPr>
          <p:spPr>
            <a:xfrm>
              <a:off x="8388033" y="73152"/>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5" name="Google Shape;295;g7792fea830_0_6"/>
            <p:cNvSpPr/>
            <p:nvPr/>
          </p:nvSpPr>
          <p:spPr>
            <a:xfrm>
              <a:off x="8388033" y="246888"/>
              <a:ext cx="54300" cy="5910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96" name="Google Shape;296;g7792fea830_0_6"/>
          <p:cNvSpPr/>
          <p:nvPr/>
        </p:nvSpPr>
        <p:spPr>
          <a:xfrm>
            <a:off x="-1" y="3233984"/>
            <a:ext cx="606900" cy="3624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7" name="Google Shape;297;g7792fea830_0_6"/>
          <p:cNvPicPr preferRelativeResize="0"/>
          <p:nvPr/>
        </p:nvPicPr>
        <p:blipFill>
          <a:blip r:embed="rId5">
            <a:alphaModFix/>
          </a:blip>
          <a:stretch>
            <a:fillRect/>
          </a:stretch>
        </p:blipFill>
        <p:spPr>
          <a:xfrm>
            <a:off x="4983075" y="1107725"/>
            <a:ext cx="7141174" cy="4415625"/>
          </a:xfrm>
          <a:prstGeom prst="rect">
            <a:avLst/>
          </a:prstGeom>
          <a:noFill/>
          <a:ln w="9525" cap="flat" cmpd="sng">
            <a:solidFill>
              <a:schemeClr val="dk2"/>
            </a:solidFill>
            <a:prstDash val="solid"/>
            <a:round/>
            <a:headEnd type="none" w="sm" len="sm"/>
            <a:tailEnd type="none" w="sm" len="sm"/>
          </a:ln>
        </p:spPr>
      </p:pic>
      <p:sp>
        <p:nvSpPr>
          <p:cNvPr id="298" name="Google Shape;298;g7792fea830_0_6"/>
          <p:cNvSpPr txBox="1"/>
          <p:nvPr/>
        </p:nvSpPr>
        <p:spPr>
          <a:xfrm>
            <a:off x="745850" y="2155950"/>
            <a:ext cx="3981300" cy="107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800">
                <a:latin typeface="Calibri"/>
                <a:ea typeface="Calibri"/>
                <a:cs typeface="Calibri"/>
                <a:sym typeface="Calibri"/>
              </a:rPr>
              <a:t>Trend Analysis</a:t>
            </a:r>
            <a:endParaRPr sz="4800">
              <a:latin typeface="Calibri"/>
              <a:ea typeface="Calibri"/>
              <a:cs typeface="Calibri"/>
              <a:sym typeface="Calibri"/>
            </a:endParaRPr>
          </a:p>
        </p:txBody>
      </p:sp>
      <p:pic>
        <p:nvPicPr>
          <p:cNvPr id="299" name="Google Shape;299;g7792fea830_0_6"/>
          <p:cNvPicPr preferRelativeResize="0"/>
          <p:nvPr/>
        </p:nvPicPr>
        <p:blipFill rotWithShape="1">
          <a:blip r:embed="rId6">
            <a:alphaModFix/>
          </a:blip>
          <a:srcRect r="-7515" b="-5663"/>
          <a:stretch/>
        </p:blipFill>
        <p:spPr>
          <a:xfrm>
            <a:off x="1829851" y="3405225"/>
            <a:ext cx="1949512" cy="1916000"/>
          </a:xfrm>
          <a:prstGeom prst="rect">
            <a:avLst/>
          </a:prstGeom>
          <a:noFill/>
          <a:ln>
            <a:noFill/>
          </a:ln>
        </p:spPr>
      </p:pic>
      <p:pic>
        <p:nvPicPr>
          <p:cNvPr id="2" name="Recorded Sound">
            <a:hlinkClick r:id="" action="ppaction://media"/>
            <a:extLst>
              <a:ext uri="{FF2B5EF4-FFF2-40B4-BE49-F238E27FC236}">
                <a16:creationId xmlns:a16="http://schemas.microsoft.com/office/drawing/2014/main" id="{2B4C3EE0-71D0-4791-9094-2A15753D6A9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14649" y="624838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5" name="Google Shape;305;p5"/>
          <p:cNvSpPr/>
          <p:nvPr/>
        </p:nvSpPr>
        <p:spPr>
          <a:xfrm>
            <a:off x="967425" y="2193000"/>
            <a:ext cx="4858500" cy="1182300"/>
          </a:xfrm>
          <a:prstGeom prst="rect">
            <a:avLst/>
          </a:prstGeom>
          <a:solidFill>
            <a:srgbClr val="F2F2F2"/>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600">
                <a:solidFill>
                  <a:schemeClr val="dk1"/>
                </a:solidFill>
                <a:latin typeface="Calibri"/>
                <a:ea typeface="Calibri"/>
                <a:cs typeface="Calibri"/>
                <a:sym typeface="Calibri"/>
              </a:rPr>
              <a:t>Positive word cloud</a:t>
            </a:r>
            <a:endParaRPr sz="36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US" sz="2200" b="1">
                <a:solidFill>
                  <a:schemeClr val="dk1"/>
                </a:solidFill>
                <a:latin typeface="Calibri"/>
                <a:ea typeface="Calibri"/>
                <a:cs typeface="Calibri"/>
                <a:sym typeface="Calibri"/>
              </a:rPr>
              <a:t>      </a:t>
            </a:r>
            <a:r>
              <a:rPr lang="en-US" sz="2200" b="1">
                <a:solidFill>
                  <a:srgbClr val="1155CC"/>
                </a:solidFill>
                <a:latin typeface="Calibri"/>
                <a:ea typeface="Calibri"/>
                <a:cs typeface="Calibri"/>
                <a:sym typeface="Calibri"/>
              </a:rPr>
              <a:t> 2020-04-12 to 2020-04-15</a:t>
            </a:r>
            <a:endParaRPr sz="1800">
              <a:solidFill>
                <a:schemeClr val="lt1"/>
              </a:solidFill>
              <a:latin typeface="Calibri"/>
              <a:ea typeface="Calibri"/>
              <a:cs typeface="Calibri"/>
              <a:sym typeface="Calibri"/>
            </a:endParaRPr>
          </a:p>
        </p:txBody>
      </p:sp>
      <p:sp>
        <p:nvSpPr>
          <p:cNvPr id="306" name="Google Shape;306;p5"/>
          <p:cNvSpPr txBox="1">
            <a:spLocks noGrp="1"/>
          </p:cNvSpPr>
          <p:nvPr>
            <p:ph type="title"/>
          </p:nvPr>
        </p:nvSpPr>
        <p:spPr>
          <a:xfrm>
            <a:off x="1166650" y="721802"/>
            <a:ext cx="3981300" cy="1471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Analysis</a:t>
            </a:r>
            <a:endParaRPr/>
          </a:p>
        </p:txBody>
      </p:sp>
      <p:sp>
        <p:nvSpPr>
          <p:cNvPr id="307" name="Google Shape;307;p5"/>
          <p:cNvSpPr/>
          <p:nvPr/>
        </p:nvSpPr>
        <p:spPr>
          <a:xfrm>
            <a:off x="-1" y="1"/>
            <a:ext cx="606972" cy="3233984"/>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8" name="Google Shape;308;p5"/>
          <p:cNvGrpSpPr/>
          <p:nvPr/>
        </p:nvGrpSpPr>
        <p:grpSpPr>
          <a:xfrm>
            <a:off x="1188720" y="73152"/>
            <a:ext cx="1178966" cy="232963"/>
            <a:chOff x="7763256" y="73152"/>
            <a:chExt cx="1178966" cy="232963"/>
          </a:xfrm>
        </p:grpSpPr>
        <p:sp>
          <p:nvSpPr>
            <p:cNvPr id="309" name="Google Shape;309;p5"/>
            <p:cNvSpPr/>
            <p:nvPr/>
          </p:nvSpPr>
          <p:spPr>
            <a:xfrm>
              <a:off x="826307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0" name="Google Shape;310;p5"/>
            <p:cNvSpPr/>
            <p:nvPr/>
          </p:nvSpPr>
          <p:spPr>
            <a:xfrm>
              <a:off x="826307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1" name="Google Shape;311;p5"/>
            <p:cNvSpPr/>
            <p:nvPr/>
          </p:nvSpPr>
          <p:spPr>
            <a:xfrm>
              <a:off x="8138122"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2" name="Google Shape;312;p5"/>
            <p:cNvSpPr/>
            <p:nvPr/>
          </p:nvSpPr>
          <p:spPr>
            <a:xfrm>
              <a:off x="8138122"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3" name="Google Shape;313;p5"/>
            <p:cNvSpPr/>
            <p:nvPr/>
          </p:nvSpPr>
          <p:spPr>
            <a:xfrm>
              <a:off x="8013167"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4" name="Google Shape;314;p5"/>
            <p:cNvSpPr/>
            <p:nvPr/>
          </p:nvSpPr>
          <p:spPr>
            <a:xfrm>
              <a:off x="8013167"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5"/>
            <p:cNvSpPr/>
            <p:nvPr/>
          </p:nvSpPr>
          <p:spPr>
            <a:xfrm>
              <a:off x="7888211"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5"/>
            <p:cNvSpPr/>
            <p:nvPr/>
          </p:nvSpPr>
          <p:spPr>
            <a:xfrm>
              <a:off x="7888211"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7" name="Google Shape;317;p5"/>
            <p:cNvSpPr/>
            <p:nvPr/>
          </p:nvSpPr>
          <p:spPr>
            <a:xfrm>
              <a:off x="7763256"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5"/>
            <p:cNvSpPr/>
            <p:nvPr/>
          </p:nvSpPr>
          <p:spPr>
            <a:xfrm>
              <a:off x="7763256"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5"/>
            <p:cNvSpPr/>
            <p:nvPr/>
          </p:nvSpPr>
          <p:spPr>
            <a:xfrm>
              <a:off x="888785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0" name="Google Shape;320;p5"/>
            <p:cNvSpPr/>
            <p:nvPr/>
          </p:nvSpPr>
          <p:spPr>
            <a:xfrm>
              <a:off x="888785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1" name="Google Shape;321;p5"/>
            <p:cNvSpPr/>
            <p:nvPr/>
          </p:nvSpPr>
          <p:spPr>
            <a:xfrm>
              <a:off x="8762899"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2" name="Google Shape;322;p5"/>
            <p:cNvSpPr/>
            <p:nvPr/>
          </p:nvSpPr>
          <p:spPr>
            <a:xfrm>
              <a:off x="8762899"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3" name="Google Shape;323;p5"/>
            <p:cNvSpPr/>
            <p:nvPr/>
          </p:nvSpPr>
          <p:spPr>
            <a:xfrm>
              <a:off x="8637944"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4" name="Google Shape;324;p5"/>
            <p:cNvSpPr/>
            <p:nvPr/>
          </p:nvSpPr>
          <p:spPr>
            <a:xfrm>
              <a:off x="8637944"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5" name="Google Shape;325;p5"/>
            <p:cNvSpPr/>
            <p:nvPr/>
          </p:nvSpPr>
          <p:spPr>
            <a:xfrm>
              <a:off x="8512988"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5"/>
            <p:cNvSpPr/>
            <p:nvPr/>
          </p:nvSpPr>
          <p:spPr>
            <a:xfrm>
              <a:off x="8512988"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5"/>
            <p:cNvSpPr/>
            <p:nvPr/>
          </p:nvSpPr>
          <p:spPr>
            <a:xfrm>
              <a:off x="8388033" y="73152"/>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8" name="Google Shape;328;p5"/>
            <p:cNvSpPr/>
            <p:nvPr/>
          </p:nvSpPr>
          <p:spPr>
            <a:xfrm>
              <a:off x="8388033" y="246888"/>
              <a:ext cx="54368" cy="5922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329" name="Google Shape;329;p5"/>
          <p:cNvSpPr/>
          <p:nvPr/>
        </p:nvSpPr>
        <p:spPr>
          <a:xfrm>
            <a:off x="-1" y="3233984"/>
            <a:ext cx="606972" cy="362401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30" name="Google Shape;330;p5" descr="A picture containing drawing&#10;&#10;Description automatically generated"/>
          <p:cNvPicPr preferRelativeResize="0"/>
          <p:nvPr/>
        </p:nvPicPr>
        <p:blipFill rotWithShape="1">
          <a:blip r:embed="rId5">
            <a:alphaModFix/>
          </a:blip>
          <a:srcRect/>
          <a:stretch/>
        </p:blipFill>
        <p:spPr>
          <a:xfrm>
            <a:off x="3082350" y="386575"/>
            <a:ext cx="2073600" cy="1806425"/>
          </a:xfrm>
          <a:prstGeom prst="rect">
            <a:avLst/>
          </a:prstGeom>
          <a:noFill/>
          <a:ln>
            <a:noFill/>
          </a:ln>
        </p:spPr>
      </p:pic>
      <p:pic>
        <p:nvPicPr>
          <p:cNvPr id="331" name="Google Shape;331;p5" descr="A picture containing table, wooden&#10;&#10;Description automatically generated"/>
          <p:cNvPicPr preferRelativeResize="0"/>
          <p:nvPr/>
        </p:nvPicPr>
        <p:blipFill rotWithShape="1">
          <a:blip r:embed="rId6">
            <a:alphaModFix/>
          </a:blip>
          <a:srcRect/>
          <a:stretch/>
        </p:blipFill>
        <p:spPr>
          <a:xfrm>
            <a:off x="5917474" y="386566"/>
            <a:ext cx="5897162" cy="5897162"/>
          </a:xfrm>
          <a:prstGeom prst="rect">
            <a:avLst/>
          </a:prstGeom>
          <a:noFill/>
          <a:ln>
            <a:noFill/>
          </a:ln>
        </p:spPr>
      </p:pic>
      <p:sp>
        <p:nvSpPr>
          <p:cNvPr id="332" name="Google Shape;332;p5"/>
          <p:cNvSpPr txBox="1">
            <a:spLocks noGrp="1"/>
          </p:cNvSpPr>
          <p:nvPr>
            <p:ph type="body" idx="1"/>
          </p:nvPr>
        </p:nvSpPr>
        <p:spPr>
          <a:xfrm>
            <a:off x="1166649" y="3531476"/>
            <a:ext cx="3981424" cy="3034862"/>
          </a:xfrm>
          <a:prstGeom prst="rect">
            <a:avLst/>
          </a:prstGeom>
          <a:noFill/>
          <a:ln>
            <a:noFill/>
          </a:ln>
        </p:spPr>
        <p:txBody>
          <a:bodyPr spcFirstLastPara="1" wrap="square" lIns="91425" tIns="45700" rIns="91425" bIns="45700" anchor="ctr" anchorCtr="0">
            <a:normAutofit fontScale="85000" lnSpcReduction="20000"/>
          </a:bodyPr>
          <a:lstStyle/>
          <a:p>
            <a:pPr marL="457200" lvl="0" indent="0" algn="l" rtl="0">
              <a:spcBef>
                <a:spcPts val="0"/>
              </a:spcBef>
              <a:spcAft>
                <a:spcPts val="0"/>
              </a:spcAft>
              <a:buSzPts val="1100"/>
              <a:buNone/>
            </a:pPr>
            <a:endParaRPr sz="2200" b="1" u="sng"/>
          </a:p>
          <a:p>
            <a:pPr marL="457200" lvl="0" indent="0" algn="l" rtl="0">
              <a:spcBef>
                <a:spcPts val="0"/>
              </a:spcBef>
              <a:spcAft>
                <a:spcPts val="0"/>
              </a:spcAft>
              <a:buSzPts val="1100"/>
              <a:buNone/>
            </a:pPr>
            <a:endParaRPr sz="2200" b="1" u="sng"/>
          </a:p>
          <a:p>
            <a:pPr marL="457200" lvl="0" indent="0" algn="l" rtl="0">
              <a:spcBef>
                <a:spcPts val="0"/>
              </a:spcBef>
              <a:spcAft>
                <a:spcPts val="0"/>
              </a:spcAft>
              <a:buSzPts val="1100"/>
              <a:buNone/>
            </a:pPr>
            <a:endParaRPr sz="2200" b="1" u="sng"/>
          </a:p>
          <a:p>
            <a:pPr marL="457200" lvl="0" indent="0" algn="l" rtl="0">
              <a:spcBef>
                <a:spcPts val="0"/>
              </a:spcBef>
              <a:spcAft>
                <a:spcPts val="0"/>
              </a:spcAft>
              <a:buClr>
                <a:schemeClr val="dk1"/>
              </a:buClr>
              <a:buSzPts val="1100"/>
              <a:buFont typeface="Arial"/>
              <a:buNone/>
            </a:pPr>
            <a:r>
              <a:rPr lang="en-US" sz="2200" b="1" u="sng"/>
              <a:t>Word List:</a:t>
            </a:r>
            <a:endParaRPr b="1" u="sng"/>
          </a:p>
          <a:p>
            <a:pPr marL="228600" lvl="0" indent="-114300" algn="l" rtl="0">
              <a:lnSpc>
                <a:spcPct val="90000"/>
              </a:lnSpc>
              <a:spcBef>
                <a:spcPts val="0"/>
              </a:spcBef>
              <a:spcAft>
                <a:spcPts val="0"/>
              </a:spcAft>
              <a:buClr>
                <a:schemeClr val="dk1"/>
              </a:buClr>
              <a:buSzPts val="1800"/>
              <a:buNone/>
            </a:pPr>
            <a:endParaRPr sz="1800"/>
          </a:p>
          <a:p>
            <a:pPr marL="228600" lvl="0" indent="-254000" algn="l" rtl="0">
              <a:lnSpc>
                <a:spcPct val="90000"/>
              </a:lnSpc>
              <a:spcBef>
                <a:spcPts val="0"/>
              </a:spcBef>
              <a:spcAft>
                <a:spcPts val="0"/>
              </a:spcAft>
              <a:buClr>
                <a:schemeClr val="dk1"/>
              </a:buClr>
              <a:buSzPts val="2200"/>
              <a:buChar char="•"/>
            </a:pPr>
            <a:r>
              <a:rPr lang="en-US" sz="2200"/>
              <a:t>Deposit</a:t>
            </a:r>
            <a:endParaRPr sz="2200"/>
          </a:p>
          <a:p>
            <a:pPr marL="228600" lvl="0" indent="-254000" algn="l" rtl="0">
              <a:lnSpc>
                <a:spcPct val="90000"/>
              </a:lnSpc>
              <a:spcBef>
                <a:spcPts val="0"/>
              </a:spcBef>
              <a:spcAft>
                <a:spcPts val="0"/>
              </a:spcAft>
              <a:buClr>
                <a:schemeClr val="dk1"/>
              </a:buClr>
              <a:buSzPts val="2200"/>
              <a:buChar char="•"/>
            </a:pPr>
            <a:r>
              <a:rPr lang="en-US" sz="2200"/>
              <a:t> Receive</a:t>
            </a:r>
            <a:endParaRPr sz="2200"/>
          </a:p>
          <a:p>
            <a:pPr marL="228600" lvl="0" indent="-254000" algn="l" rtl="0">
              <a:lnSpc>
                <a:spcPct val="90000"/>
              </a:lnSpc>
              <a:spcBef>
                <a:spcPts val="0"/>
              </a:spcBef>
              <a:spcAft>
                <a:spcPts val="0"/>
              </a:spcAft>
              <a:buClr>
                <a:schemeClr val="dk1"/>
              </a:buClr>
              <a:buSzPts val="2200"/>
              <a:buChar char="•"/>
            </a:pPr>
            <a:r>
              <a:rPr lang="en-US" sz="2200"/>
              <a:t>good</a:t>
            </a:r>
            <a:endParaRPr sz="2200"/>
          </a:p>
          <a:p>
            <a:pPr marL="228600" lvl="0" indent="-254000" algn="l" rtl="0">
              <a:lnSpc>
                <a:spcPct val="90000"/>
              </a:lnSpc>
              <a:spcBef>
                <a:spcPts val="0"/>
              </a:spcBef>
              <a:spcAft>
                <a:spcPts val="0"/>
              </a:spcAft>
              <a:buClr>
                <a:schemeClr val="dk1"/>
              </a:buClr>
              <a:buSzPts val="2200"/>
              <a:buChar char="•"/>
            </a:pPr>
            <a:r>
              <a:rPr lang="en-US" sz="2200"/>
              <a:t>lol</a:t>
            </a:r>
            <a:endParaRPr sz="2200"/>
          </a:p>
          <a:p>
            <a:pPr marL="228600" lvl="0" indent="-254000" algn="l" rtl="0">
              <a:lnSpc>
                <a:spcPct val="90000"/>
              </a:lnSpc>
              <a:spcBef>
                <a:spcPts val="0"/>
              </a:spcBef>
              <a:spcAft>
                <a:spcPts val="0"/>
              </a:spcAft>
              <a:buClr>
                <a:schemeClr val="dk1"/>
              </a:buClr>
              <a:buSzPts val="2200"/>
              <a:buChar char="•"/>
            </a:pPr>
            <a:r>
              <a:rPr lang="en-US" sz="2200"/>
              <a:t> Happy</a:t>
            </a:r>
            <a:endParaRPr sz="2200"/>
          </a:p>
          <a:p>
            <a:pPr marL="228600" lvl="0" indent="-254000" algn="l" rtl="0">
              <a:lnSpc>
                <a:spcPct val="90000"/>
              </a:lnSpc>
              <a:spcBef>
                <a:spcPts val="0"/>
              </a:spcBef>
              <a:spcAft>
                <a:spcPts val="0"/>
              </a:spcAft>
              <a:buClr>
                <a:schemeClr val="dk1"/>
              </a:buClr>
              <a:buSzPts val="2200"/>
              <a:buChar char="•"/>
            </a:pPr>
            <a:r>
              <a:rPr lang="en-US" sz="2200"/>
              <a:t> free</a:t>
            </a:r>
            <a:endParaRPr sz="2200"/>
          </a:p>
          <a:p>
            <a:pPr marL="228600" lvl="0" indent="-254000" algn="l" rtl="0">
              <a:lnSpc>
                <a:spcPct val="90000"/>
              </a:lnSpc>
              <a:spcBef>
                <a:spcPts val="0"/>
              </a:spcBef>
              <a:spcAft>
                <a:spcPts val="0"/>
              </a:spcAft>
              <a:buClr>
                <a:schemeClr val="dk1"/>
              </a:buClr>
              <a:buSzPts val="2200"/>
              <a:buChar char="•"/>
            </a:pPr>
            <a:r>
              <a:rPr lang="en-US" sz="2200"/>
              <a:t>funds</a:t>
            </a:r>
            <a:endParaRPr sz="2200"/>
          </a:p>
          <a:p>
            <a:pPr marL="228600" lvl="0" indent="-254000" algn="l" rtl="0">
              <a:lnSpc>
                <a:spcPct val="90000"/>
              </a:lnSpc>
              <a:spcBef>
                <a:spcPts val="0"/>
              </a:spcBef>
              <a:spcAft>
                <a:spcPts val="0"/>
              </a:spcAft>
              <a:buClr>
                <a:schemeClr val="dk1"/>
              </a:buClr>
              <a:buSzPts val="2200"/>
              <a:buChar char="•"/>
            </a:pPr>
            <a:r>
              <a:rPr lang="en-US" sz="2200"/>
              <a:t> exclusive</a:t>
            </a:r>
            <a:endParaRPr sz="3200"/>
          </a:p>
          <a:p>
            <a:pPr marL="0" lvl="0" indent="0" algn="l" rtl="0">
              <a:lnSpc>
                <a:spcPct val="90000"/>
              </a:lnSpc>
              <a:spcBef>
                <a:spcPts val="1000"/>
              </a:spcBef>
              <a:spcAft>
                <a:spcPts val="0"/>
              </a:spcAft>
              <a:buClr>
                <a:schemeClr val="dk1"/>
              </a:buClr>
              <a:buSzPts val="1800"/>
              <a:buNone/>
            </a:pPr>
            <a:r>
              <a:rPr lang="en-US" sz="1800"/>
              <a:t>     </a:t>
            </a:r>
            <a:endParaRPr/>
          </a:p>
          <a:p>
            <a:pPr marL="0" lvl="0" indent="0" algn="l" rtl="0">
              <a:lnSpc>
                <a:spcPct val="90000"/>
              </a:lnSpc>
              <a:spcBef>
                <a:spcPts val="1000"/>
              </a:spcBef>
              <a:spcAft>
                <a:spcPts val="0"/>
              </a:spcAft>
              <a:buClr>
                <a:schemeClr val="dk1"/>
              </a:buClr>
              <a:buSzPts val="1800"/>
              <a:buNone/>
            </a:pPr>
            <a:endParaRPr sz="1800"/>
          </a:p>
        </p:txBody>
      </p:sp>
      <p:pic>
        <p:nvPicPr>
          <p:cNvPr id="3" name="Audio 2">
            <a:hlinkClick r:id="" action="ppaction://media"/>
            <a:extLst>
              <a:ext uri="{FF2B5EF4-FFF2-40B4-BE49-F238E27FC236}">
                <a16:creationId xmlns:a16="http://schemas.microsoft.com/office/drawing/2014/main" id="{2FD87D79-8120-46FE-898F-5170C67BC0E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713"/>
    </mc:Choice>
    <mc:Fallback xmlns="">
      <p:transition spd="slow" advTm="62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918</Words>
  <Application>Microsoft Office PowerPoint</Application>
  <PresentationFormat>Widescreen</PresentationFormat>
  <Paragraphs>186</Paragraphs>
  <Slides>16</Slides>
  <Notes>16</Notes>
  <HiddenSlides>0</HiddenSlides>
  <MMClips>15</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vt:i4>
      </vt:variant>
    </vt:vector>
  </HeadingPairs>
  <TitlesOfParts>
    <vt:vector size="20" baseType="lpstr">
      <vt:lpstr>Arial</vt:lpstr>
      <vt:lpstr>Calibri</vt:lpstr>
      <vt:lpstr>Office Theme</vt:lpstr>
      <vt:lpstr>Office Theme</vt:lpstr>
      <vt:lpstr>SENTIMENT ANALYSIS FOR STIMULUS CHECK                             USING TWITTER SCRAPING</vt:lpstr>
      <vt:lpstr>Introduction</vt:lpstr>
      <vt:lpstr>Why Twitter?</vt:lpstr>
      <vt:lpstr>Data Extraction</vt:lpstr>
      <vt:lpstr>Data Pre-processing</vt:lpstr>
      <vt:lpstr>Methodology</vt:lpstr>
      <vt:lpstr>   Algorithm</vt:lpstr>
      <vt:lpstr>PowerPoint Presentation</vt:lpstr>
      <vt:lpstr>Analysis</vt:lpstr>
      <vt:lpstr>PowerPoint Presentation</vt:lpstr>
      <vt:lpstr>PowerPoint Presentation</vt:lpstr>
      <vt:lpstr>PowerPoint Presentation</vt:lpstr>
      <vt:lpstr>PowerPoint Presentation</vt:lpstr>
      <vt:lpstr>PowerPoint Presentation</vt:lpstr>
      <vt:lpstr>Inferences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FOR STIMULUS CHECK                             USING TWITTER SCRAPING</dc:title>
  <dc:creator>Sagar Pathak</dc:creator>
  <cp:lastModifiedBy>sagarpathak</cp:lastModifiedBy>
  <cp:revision>19</cp:revision>
  <dcterms:created xsi:type="dcterms:W3CDTF">2020-05-08T03:21:30Z</dcterms:created>
  <dcterms:modified xsi:type="dcterms:W3CDTF">2020-05-11T05:04:49Z</dcterms:modified>
</cp:coreProperties>
</file>